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  <p:sldMasterId id="2147483672" r:id="rId2"/>
  </p:sldMasterIdLst>
  <p:notesMasterIdLst>
    <p:notesMasterId r:id="rId44"/>
  </p:notesMasterIdLst>
  <p:sldIdLst>
    <p:sldId id="256" r:id="rId3"/>
    <p:sldId id="258" r:id="rId4"/>
    <p:sldId id="358" r:id="rId5"/>
    <p:sldId id="359" r:id="rId6"/>
    <p:sldId id="263" r:id="rId7"/>
    <p:sldId id="360" r:id="rId8"/>
    <p:sldId id="364" r:id="rId9"/>
    <p:sldId id="333" r:id="rId10"/>
    <p:sldId id="344" r:id="rId11"/>
    <p:sldId id="334" r:id="rId12"/>
    <p:sldId id="335" r:id="rId13"/>
    <p:sldId id="366" r:id="rId14"/>
    <p:sldId id="260" r:id="rId15"/>
    <p:sldId id="264" r:id="rId16"/>
    <p:sldId id="311" r:id="rId17"/>
    <p:sldId id="312" r:id="rId18"/>
    <p:sldId id="361" r:id="rId19"/>
    <p:sldId id="324" r:id="rId20"/>
    <p:sldId id="329" r:id="rId21"/>
    <p:sldId id="337" r:id="rId22"/>
    <p:sldId id="338" r:id="rId23"/>
    <p:sldId id="314" r:id="rId24"/>
    <p:sldId id="353" r:id="rId25"/>
    <p:sldId id="356" r:id="rId26"/>
    <p:sldId id="357" r:id="rId27"/>
    <p:sldId id="341" r:id="rId28"/>
    <p:sldId id="342" r:id="rId29"/>
    <p:sldId id="343" r:id="rId30"/>
    <p:sldId id="313" r:id="rId31"/>
    <p:sldId id="362" r:id="rId32"/>
    <p:sldId id="363" r:id="rId33"/>
    <p:sldId id="367" r:id="rId34"/>
    <p:sldId id="315" r:id="rId35"/>
    <p:sldId id="339" r:id="rId36"/>
    <p:sldId id="318" r:id="rId37"/>
    <p:sldId id="345" r:id="rId38"/>
    <p:sldId id="346" r:id="rId39"/>
    <p:sldId id="321" r:id="rId40"/>
    <p:sldId id="368" r:id="rId41"/>
    <p:sldId id="316" r:id="rId42"/>
    <p:sldId id="322" r:id="rId43"/>
  </p:sldIdLst>
  <p:sldSz cx="9144000" cy="6858000" type="screen4x3"/>
  <p:notesSz cx="6858000" cy="9144000"/>
  <p:custDataLst>
    <p:tags r:id="rId45"/>
  </p:custData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03F6E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94" autoAdjust="0"/>
    <p:restoredTop sz="74664" autoAdjust="0"/>
  </p:normalViewPr>
  <p:slideViewPr>
    <p:cSldViewPr snapToGrid="0">
      <p:cViewPr varScale="1">
        <p:scale>
          <a:sx n="56" d="100"/>
          <a:sy n="56" d="100"/>
        </p:scale>
        <p:origin x="1644" y="4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4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4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E0F5A-3FF6-4571-9E4A-E983F804AD0D}" type="datetimeFigureOut">
              <a:rPr lang="it-IT" smtClean="0"/>
              <a:t>27/09/2015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4CCB7-AD05-4611-9754-FCFD1A25990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5994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2220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1319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5225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mtClean="0"/>
              <a:t>Al max un livello elenco puntato</a:t>
            </a:r>
          </a:p>
          <a:p>
            <a:r>
              <a:rPr lang="it-IT" smtClean="0"/>
              <a:t>Formule in centro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9570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6005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4464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sz="1200" b="1" smtClean="0">
                <a:solidFill>
                  <a:srgbClr val="FF0000"/>
                </a:solidFill>
              </a:rPr>
              <a:t>Qui il top sarebbe unire questa slide e la seguente, </a:t>
            </a:r>
          </a:p>
          <a:p>
            <a:r>
              <a:rPr lang="it-IT" sz="1200" b="1" smtClean="0">
                <a:solidFill>
                  <a:srgbClr val="FF0000"/>
                </a:solidFill>
              </a:rPr>
              <a:t>Mettendo sopra lo step (numerandioli 1 –feature veector, 2 k-means, 3 morpho) e sotto l’immagine della slide sequente che mostra il processo</a:t>
            </a:r>
          </a:p>
          <a:p>
            <a:endParaRPr lang="it-IT" smtClean="0"/>
          </a:p>
          <a:p>
            <a:endParaRPr lang="it-IT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smtClean="0">
                <a:solidFill>
                  <a:srgbClr val="FF0000"/>
                </a:solidFill>
              </a:rPr>
              <a:t>Qui fai la media sia spaziale che temporale, giusto?</a:t>
            </a: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7553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sz="1200" b="1" dirty="0" smtClean="0">
                <a:solidFill>
                  <a:srgbClr val="FF0000"/>
                </a:solidFill>
              </a:rPr>
              <a:t>Qui il top sarebbe unire questa slide e la seguente, </a:t>
            </a:r>
          </a:p>
          <a:p>
            <a:r>
              <a:rPr lang="it-IT" sz="1200" b="1" dirty="0" smtClean="0">
                <a:solidFill>
                  <a:srgbClr val="FF0000"/>
                </a:solidFill>
              </a:rPr>
              <a:t>Mettendo sopra lo step (numerandioli 1 –feature veector, 2 k-means, 3 morpho) e sotto l’immagine della slide sequente che mostra il processo</a:t>
            </a:r>
          </a:p>
          <a:p>
            <a:endParaRPr lang="it-IT" dirty="0" smtClean="0"/>
          </a:p>
          <a:p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>
                <a:solidFill>
                  <a:srgbClr val="FF0000"/>
                </a:solidFill>
              </a:rPr>
              <a:t>Qui fai la media sia spaziale che temporale, giusto?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5498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sz="1200" b="1" smtClean="0">
                <a:solidFill>
                  <a:srgbClr val="FF0000"/>
                </a:solidFill>
              </a:rPr>
              <a:t>Qui il top sarebbe unire questa slide e la seguente, </a:t>
            </a:r>
          </a:p>
          <a:p>
            <a:r>
              <a:rPr lang="it-IT" sz="1200" b="1" smtClean="0">
                <a:solidFill>
                  <a:srgbClr val="FF0000"/>
                </a:solidFill>
              </a:rPr>
              <a:t>Mettendo sopra lo step (numerandioli 1 –feature veector, 2 k-means, 3 morpho) e sotto l’immagine della slide sequente che mostra il processo</a:t>
            </a:r>
          </a:p>
          <a:p>
            <a:endParaRPr lang="it-IT" smtClean="0"/>
          </a:p>
          <a:p>
            <a:endParaRPr lang="it-IT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smtClean="0">
                <a:solidFill>
                  <a:srgbClr val="FF0000"/>
                </a:solidFill>
              </a:rPr>
              <a:t>Qui fai la media sia spaziale che temporale, giusto?</a:t>
            </a: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808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sz="1200" b="1" smtClean="0">
                <a:solidFill>
                  <a:srgbClr val="FF0000"/>
                </a:solidFill>
              </a:rPr>
              <a:t>Qui il top sarebbe unire questa slide e la seguente, </a:t>
            </a:r>
          </a:p>
          <a:p>
            <a:r>
              <a:rPr lang="it-IT" sz="1200" b="1" smtClean="0">
                <a:solidFill>
                  <a:srgbClr val="FF0000"/>
                </a:solidFill>
              </a:rPr>
              <a:t>Mettendo sopra lo step (numerandioli 1 –feature veector, 2 k-means, 3 morpho) e sotto l’immagine della slide sequente che mostra il processo</a:t>
            </a:r>
          </a:p>
          <a:p>
            <a:endParaRPr lang="it-IT" smtClean="0"/>
          </a:p>
          <a:p>
            <a:endParaRPr lang="it-IT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smtClean="0">
                <a:solidFill>
                  <a:srgbClr val="FF0000"/>
                </a:solidFill>
              </a:rPr>
              <a:t>Qui fai la media sia spaziale che temporale, giusto?</a:t>
            </a: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3921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7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Rain, snow, dust lying on the camera lens cause blurry or partially occluded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pictures, while wind might displace the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camera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Similarly, an attacker can intentionally change the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camera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focus, spray some opaque or glossy liquid, displace or occlude the camera.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2808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9086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557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3792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3457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1" smtClean="0">
                <a:solidFill>
                  <a:srgbClr val="FF0000"/>
                </a:solidFill>
              </a:rPr>
              <a:t>Potremmo aggiungere un’immagine che illustra come abbiamo generato la sequenza sinteticamente</a:t>
            </a:r>
          </a:p>
          <a:p>
            <a:r>
              <a:rPr lang="it-IT" sz="1200" b="1" smtClean="0">
                <a:solidFill>
                  <a:srgbClr val="FF0000"/>
                </a:solidFill>
              </a:rPr>
              <a:t>Sia per il displacement che per il blur, ce la fai?</a:t>
            </a: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6449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0933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3985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b="1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Limiting FPR to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</m:oMath>
                </a14:m>
                <a:endParaRPr lang="it-IT" b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Algorithm 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b="1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𝜸</m:t>
                        </m:r>
                      </m:e>
                      <m:sub>
                        <m:r>
                          <a:rPr lang="it-IT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𝒍</m:t>
                        </m:r>
                      </m:sub>
                    </m:sSub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𝟗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𝟓</m:t>
                    </m:r>
                  </m:oMath>
                </a14:m>
                <a:endParaRPr lang="it-IT" b="1" i="1" smtClean="0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𝑻𝑷𝑹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𝟕𝟖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</m:oMath>
                </a14:m>
                <a:endParaRPr lang="it-IT" b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Whole image: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b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𝜸</m:t>
                        </m:r>
                      </m:e>
                      <m:sub>
                        <m:r>
                          <a:rPr lang="it-IT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𝒍</m:t>
                        </m:r>
                      </m:sub>
                    </m:sSub>
                    <m:r>
                      <a:rPr lang="it-IT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𝟓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𝟒</m:t>
                    </m:r>
                  </m:oMath>
                </a14:m>
                <a:endParaRPr lang="it-IT" b="1" i="1" smtClean="0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𝑻𝑷𝑹</m:t>
                    </m:r>
                    <m:r>
                      <a:rPr lang="it-IT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𝟕𝟖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𝟖</m:t>
                    </m:r>
                    <m:r>
                      <a:rPr lang="it-IT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</m:oMath>
                </a14:m>
                <a:endParaRPr lang="it-IT" b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Voronoi: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𝜸</m:t>
                        </m:r>
                      </m:e>
                      <m:sub>
                        <m:r>
                          <a:rPr lang="it-IT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𝒍</m:t>
                        </m:r>
                      </m:sub>
                    </m:sSub>
                    <m:r>
                      <a:rPr lang="it-IT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𝟏𝟐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𝟒</m:t>
                    </m:r>
                  </m:oMath>
                </a14:m>
                <a:endParaRPr lang="it-IT" b="1" i="1" smtClean="0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𝑻𝑷𝑹</m:t>
                    </m:r>
                    <m:r>
                      <a:rPr lang="it-IT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𝟔𝟔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it-IT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𝟒𝟔</m:t>
                    </m:r>
                    <m:r>
                      <a:rPr lang="it-IT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</m:oMath>
                </a14:m>
                <a:endParaRPr lang="it-IT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/>
              </a:p>
              <a:p>
                <a:endParaRPr lang="it-IT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b="1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Limiting FPR to </a:t>
                </a:r>
                <a:r>
                  <a:rPr lang="it-IT" b="1" i="0" smtClean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𝟏%</a:t>
                </a:r>
                <a:endParaRPr lang="it-IT" b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Algorithm 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b="1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b="1" i="0" smtClean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𝜸_𝒍=𝟗,𝟓</a:t>
                </a:r>
                <a:endParaRPr lang="it-IT" b="1" i="1" smtClean="0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b="1" i="0" smtClean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𝑻𝑷𝑹=𝟕𝟖,𝟏%</a:t>
                </a:r>
                <a:endParaRPr lang="it-IT" b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Whole image: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b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b="1" i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𝜸_</a:t>
                </a:r>
                <a:r>
                  <a:rPr lang="it-IT" b="1" i="0" smtClean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𝒍</a:t>
                </a:r>
                <a:r>
                  <a:rPr lang="it-IT" b="1" i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=</a:t>
                </a:r>
                <a:r>
                  <a:rPr lang="it-IT" b="1" i="0" smtClean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𝟓,𝟒</a:t>
                </a:r>
                <a:endParaRPr lang="it-IT" b="1" i="1" smtClean="0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b="1" i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𝑻𝑷𝑹=</a:t>
                </a:r>
                <a:r>
                  <a:rPr lang="it-IT" b="1" i="0" smtClean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𝟕𝟖,𝟖</a:t>
                </a:r>
                <a:r>
                  <a:rPr lang="it-IT" b="1" i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%</a:t>
                </a:r>
                <a:endParaRPr lang="it-IT" b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Voronoi: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b="1" i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𝜸_</a:t>
                </a:r>
                <a:r>
                  <a:rPr lang="it-IT" b="1" i="0" smtClean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𝒍</a:t>
                </a:r>
                <a:r>
                  <a:rPr lang="it-IT" b="1" i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=</a:t>
                </a:r>
                <a:r>
                  <a:rPr lang="it-IT" b="1" i="0" smtClean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𝟏𝟐,𝟒</a:t>
                </a:r>
                <a:endParaRPr lang="it-IT" b="1" i="1" smtClean="0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b="1" i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𝑻𝑷𝑹=</a:t>
                </a:r>
                <a:r>
                  <a:rPr lang="it-IT" b="1" i="0" smtClean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𝟔𝟔,𝟒𝟔</a:t>
                </a:r>
                <a:r>
                  <a:rPr lang="it-IT" b="1" i="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%</a:t>
                </a:r>
                <a:endParaRPr lang="it-IT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/>
              </a:p>
              <a:p>
                <a:endParaRPr lang="it-IT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9635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940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Lo scenario che consideriamo in questa tesi è quello dei sistemi di monitoraggio video.</a:t>
            </a:r>
          </a:p>
          <a:p>
            <a:endParaRPr lang="it-IT" dirty="0" smtClean="0"/>
          </a:p>
          <a:p>
            <a:r>
              <a:rPr lang="it-IT" dirty="0" smtClean="0"/>
              <a:t>In</a:t>
            </a:r>
            <a:r>
              <a:rPr lang="it-IT" baseline="0" dirty="0" smtClean="0"/>
              <a:t> particolare ci siamo concentrati sul problema di identificare particolari eventi in grado di compromettere la corretta ripresa della scena.</a:t>
            </a:r>
          </a:p>
          <a:p>
            <a:r>
              <a:rPr lang="it-IT" baseline="0" dirty="0" smtClean="0"/>
              <a:t>Questi particolari eventi prendono il nome di tampering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91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 smtClean="0"/>
              <a:t>Device target:</a:t>
            </a:r>
            <a:r>
              <a:rPr lang="it-IT" dirty="0" smtClean="0"/>
              <a:t> </a:t>
            </a:r>
            <a:r>
              <a:rPr lang="it-IT" i="1" dirty="0" smtClean="0"/>
              <a:t>SecSoc </a:t>
            </a:r>
            <a:r>
              <a:rPr lang="it-IT" dirty="0" smtClean="0"/>
              <a:t>(Security System on Chip)</a:t>
            </a:r>
          </a:p>
          <a:p>
            <a:pPr lvl="1"/>
            <a:r>
              <a:rPr lang="it-IT" b="1" dirty="0" smtClean="0"/>
              <a:t>ReISC</a:t>
            </a:r>
            <a:r>
              <a:rPr lang="it-IT" dirty="0" smtClean="0"/>
              <a:t> (Reduced Energy Instruction Set Computer)</a:t>
            </a:r>
          </a:p>
          <a:p>
            <a:pPr lvl="1"/>
            <a:r>
              <a:rPr lang="it-IT" b="1" dirty="0" smtClean="0"/>
              <a:t>Clock rates:</a:t>
            </a:r>
          </a:p>
          <a:p>
            <a:pPr lvl="2"/>
            <a:r>
              <a:rPr lang="it-IT" dirty="0" smtClean="0"/>
              <a:t>82.5 MHz at 1.2V</a:t>
            </a:r>
          </a:p>
          <a:p>
            <a:pPr lvl="2"/>
            <a:r>
              <a:rPr lang="it-IT" dirty="0" smtClean="0"/>
              <a:t>Sub-1MHz at 0.6V</a:t>
            </a:r>
          </a:p>
          <a:p>
            <a:pPr lvl="1"/>
            <a:r>
              <a:rPr lang="it-IT" b="1" dirty="0" smtClean="0"/>
              <a:t>Reduced memory</a:t>
            </a:r>
            <a:r>
              <a:rPr lang="it-IT" dirty="0" smtClean="0"/>
              <a:t> (1.25 MB)</a:t>
            </a:r>
          </a:p>
          <a:p>
            <a:pPr lvl="1"/>
            <a:r>
              <a:rPr lang="it-IT" b="1" dirty="0" smtClean="0"/>
              <a:t>Battery-powered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741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smtClean="0"/>
              <a:t>Device target:</a:t>
            </a:r>
            <a:r>
              <a:rPr lang="it-IT" smtClean="0"/>
              <a:t> </a:t>
            </a:r>
            <a:r>
              <a:rPr lang="it-IT" i="1" smtClean="0"/>
              <a:t>SecSoc </a:t>
            </a:r>
            <a:r>
              <a:rPr lang="it-IT" smtClean="0"/>
              <a:t>(Security System on Chip)</a:t>
            </a:r>
          </a:p>
          <a:p>
            <a:pPr lvl="1"/>
            <a:r>
              <a:rPr lang="it-IT" b="1" smtClean="0"/>
              <a:t>ReISC</a:t>
            </a:r>
            <a:r>
              <a:rPr lang="it-IT" smtClean="0"/>
              <a:t> (Reduced Energy Instruction Set Computer)</a:t>
            </a:r>
          </a:p>
          <a:p>
            <a:pPr lvl="1"/>
            <a:r>
              <a:rPr lang="it-IT" b="1" smtClean="0"/>
              <a:t>Clock rates:</a:t>
            </a:r>
          </a:p>
          <a:p>
            <a:pPr lvl="2"/>
            <a:r>
              <a:rPr lang="it-IT" smtClean="0"/>
              <a:t>82.5 MHz at 1.2V</a:t>
            </a:r>
          </a:p>
          <a:p>
            <a:pPr lvl="2"/>
            <a:r>
              <a:rPr lang="it-IT" smtClean="0"/>
              <a:t>Sub-1MHz at 0.6V</a:t>
            </a:r>
          </a:p>
          <a:p>
            <a:pPr lvl="1"/>
            <a:r>
              <a:rPr lang="it-IT" b="1" smtClean="0"/>
              <a:t>Reduced memory</a:t>
            </a:r>
            <a:r>
              <a:rPr lang="it-IT" smtClean="0"/>
              <a:t> (1.25 MB)</a:t>
            </a:r>
          </a:p>
          <a:p>
            <a:pPr lvl="1"/>
            <a:r>
              <a:rPr lang="it-IT" b="1" smtClean="0"/>
              <a:t>Battery-powered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6028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6203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Per migliorare le performance abbiamo introdotto una fase di segmentazione  in maniera tale</a:t>
            </a:r>
            <a:r>
              <a:rPr lang="it-IT" baseline="0" dirty="0" smtClean="0"/>
              <a:t> che i nostri indicatori si comportino in maniera stazionaria.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5197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Non modellabile con modelli predittivi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3782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4CCB7-AD05-4611-9754-FCFD1A25990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329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76BFB-905F-44C5-9F5C-C7DEFB228DA1}" type="datetime1">
              <a:rPr lang="it-IT" smtClean="0"/>
              <a:t>27/09/2015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211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357D6-7868-4B1A-ACE6-17670C042257}" type="datetime1">
              <a:rPr lang="it-IT" smtClean="0"/>
              <a:t>27/09/2015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5938838" cy="833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066800"/>
            <a:ext cx="8224838" cy="49498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27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65D06-BC3A-41B2-B524-949E308EE634}" type="datetime1">
              <a:rPr lang="it-IT" smtClean="0"/>
              <a:t>27/09/2015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/>
          </a:p>
        </p:txBody>
      </p:sp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>
          <a:xfrm>
            <a:off x="6778625" y="76200"/>
            <a:ext cx="2055813" cy="5940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6200"/>
            <a:ext cx="6016625" cy="5940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23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91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CA2A-08B1-4831-9F10-B71E814F416E}" type="datetime1">
              <a:rPr lang="it-IT" smtClean="0"/>
              <a:t>27/09/2015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7861299" y="114300"/>
            <a:ext cx="968375" cy="711200"/>
          </a:xfrm>
        </p:spPr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8224838" cy="4949825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276225"/>
            <a:ext cx="5915025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it-IT" dirty="0" err="1" smtClean="0"/>
              <a:t>Cliccate</a:t>
            </a:r>
            <a:r>
              <a:rPr lang="en-GB" altLang="it-IT" dirty="0" smtClean="0"/>
              <a:t> per </a:t>
            </a:r>
            <a:r>
              <a:rPr lang="en-GB" altLang="it-IT" dirty="0" err="1" smtClean="0"/>
              <a:t>modificare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il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formato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testo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titolo</a:t>
            </a:r>
            <a:endParaRPr lang="en-GB" altLang="it-IT" dirty="0" smtClean="0"/>
          </a:p>
        </p:txBody>
      </p:sp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8192" y="247650"/>
            <a:ext cx="43815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6137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22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24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7134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16238" y="3860800"/>
            <a:ext cx="2703512" cy="2360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72150" y="3860800"/>
            <a:ext cx="2703513" cy="2360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4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56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03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3C071-474F-459E-BF5A-E79752C49CBF}" type="datetime1">
              <a:rPr lang="it-IT" smtClean="0"/>
              <a:t>27/09/2015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7861299" y="114300"/>
            <a:ext cx="968375" cy="711200"/>
          </a:xfrm>
        </p:spPr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8224838" cy="4949825"/>
          </a:xfrm>
        </p:spPr>
        <p:txBody>
          <a:bodyPr/>
          <a:lstStyle>
            <a:lvl1pPr>
              <a:defRPr sz="2400" b="0"/>
            </a:lvl1pPr>
            <a:lvl2pPr>
              <a:defRPr sz="2400" b="0"/>
            </a:lvl2pPr>
            <a:lvl3pPr>
              <a:defRPr b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8192" y="247650"/>
            <a:ext cx="43815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276225"/>
            <a:ext cx="5915025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it-IT" dirty="0" err="1" smtClean="0"/>
              <a:t>Cliccate</a:t>
            </a:r>
            <a:r>
              <a:rPr lang="en-GB" altLang="it-IT" dirty="0" smtClean="0"/>
              <a:t> per </a:t>
            </a:r>
            <a:r>
              <a:rPr lang="en-GB" altLang="it-IT" dirty="0" err="1" smtClean="0"/>
              <a:t>modificare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il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formato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testo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titolo</a:t>
            </a:r>
            <a:endParaRPr lang="en-GB" altLang="it-IT" dirty="0" smtClean="0"/>
          </a:p>
        </p:txBody>
      </p:sp>
    </p:spTree>
    <p:extLst>
      <p:ext uri="{BB962C8B-B14F-4D97-AF65-F5344CB8AC3E}">
        <p14:creationId xmlns:p14="http://schemas.microsoft.com/office/powerpoint/2010/main" val="2568235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62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1052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6496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61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4625" y="569913"/>
            <a:ext cx="1951038" cy="5651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1513" y="569913"/>
            <a:ext cx="5700712" cy="5651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30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513" y="569913"/>
            <a:ext cx="7804150" cy="11414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56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/>
          <a:lstStyle/>
          <a:p>
            <a:fld id="{70FE5FAB-BE11-4DAC-9539-6BBA671DAE03}" type="datetime1">
              <a:rPr lang="it-IT" smtClean="0"/>
              <a:t>27/09/2015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7861299" y="114300"/>
            <a:ext cx="968375" cy="711200"/>
          </a:xfrm>
          <a:prstGeom prst="rect">
            <a:avLst/>
          </a:prstGeom>
        </p:spPr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8224838" cy="4949825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5850" y="247650"/>
            <a:ext cx="43815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276225"/>
            <a:ext cx="5915025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it-IT" dirty="0" err="1" smtClean="0"/>
              <a:t>Cliccate</a:t>
            </a:r>
            <a:r>
              <a:rPr lang="en-GB" altLang="it-IT" dirty="0" smtClean="0"/>
              <a:t> per </a:t>
            </a:r>
            <a:r>
              <a:rPr lang="en-GB" altLang="it-IT" dirty="0" err="1" smtClean="0"/>
              <a:t>modificare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il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formato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testo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titolo</a:t>
            </a:r>
            <a:endParaRPr lang="en-GB" altLang="it-IT" dirty="0" smtClean="0"/>
          </a:p>
        </p:txBody>
      </p:sp>
    </p:spTree>
    <p:extLst>
      <p:ext uri="{BB962C8B-B14F-4D97-AF65-F5344CB8AC3E}">
        <p14:creationId xmlns:p14="http://schemas.microsoft.com/office/powerpoint/2010/main" val="1119959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/>
          <a:lstStyle/>
          <a:p>
            <a:fld id="{94CFAD24-8776-4B30-9A08-59F1CA61F986}" type="datetime1">
              <a:rPr lang="it-IT" smtClean="0"/>
              <a:t>27/09/2015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7861299" y="114300"/>
            <a:ext cx="968375" cy="711200"/>
          </a:xfrm>
          <a:prstGeom prst="rect">
            <a:avLst/>
          </a:prstGeom>
        </p:spPr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8224838" cy="4949825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5850" y="247650"/>
            <a:ext cx="43815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276225"/>
            <a:ext cx="5915025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it-IT" dirty="0" err="1" smtClean="0"/>
              <a:t>Cliccate</a:t>
            </a:r>
            <a:r>
              <a:rPr lang="en-GB" altLang="it-IT" dirty="0" smtClean="0"/>
              <a:t> per </a:t>
            </a:r>
            <a:r>
              <a:rPr lang="en-GB" altLang="it-IT" dirty="0" err="1" smtClean="0"/>
              <a:t>modificare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il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formato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testo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titolo</a:t>
            </a:r>
            <a:endParaRPr lang="en-GB" altLang="it-IT" dirty="0" smtClean="0"/>
          </a:p>
        </p:txBody>
      </p:sp>
    </p:spTree>
    <p:extLst>
      <p:ext uri="{BB962C8B-B14F-4D97-AF65-F5344CB8AC3E}">
        <p14:creationId xmlns:p14="http://schemas.microsoft.com/office/powerpoint/2010/main" val="1449910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AD259-4736-40FC-B034-5667D9A0B4C7}" type="datetime1">
              <a:rPr lang="it-IT" smtClean="0"/>
              <a:t>27/09/2015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15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9E57-4508-40C6-859F-FA75BF6B73AE}" type="datetime1">
              <a:rPr lang="it-IT" smtClean="0"/>
              <a:t>27/09/2015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66800"/>
            <a:ext cx="4035425" cy="494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97425" y="1066800"/>
            <a:ext cx="4037013" cy="494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Rectangle 6"/>
          <p:cNvSpPr txBox="1">
            <a:spLocks noChangeArrowheads="1"/>
          </p:cNvSpPr>
          <p:nvPr userDrawn="1"/>
        </p:nvSpPr>
        <p:spPr bwMode="auto">
          <a:xfrm>
            <a:off x="684213" y="276225"/>
            <a:ext cx="5915025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Arial (Intestazioni)"/>
                <a:ea typeface="+mj-ea"/>
                <a:cs typeface="+mj-cs"/>
              </a:defRPr>
            </a:lvl1pPr>
          </a:lstStyle>
          <a:p>
            <a:r>
              <a:rPr lang="en-GB" altLang="it-IT" smtClean="0"/>
              <a:t>Cliccate per modificare il formato del testo del titolo</a:t>
            </a:r>
            <a:endParaRPr lang="en-GB" altLang="it-IT" dirty="0" smtClean="0"/>
          </a:p>
        </p:txBody>
      </p:sp>
    </p:spTree>
    <p:extLst>
      <p:ext uri="{BB962C8B-B14F-4D97-AF65-F5344CB8AC3E}">
        <p14:creationId xmlns:p14="http://schemas.microsoft.com/office/powerpoint/2010/main" val="1167103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9E77-6635-4103-985D-B5E4A3B851FA}" type="datetime1">
              <a:rPr lang="it-IT" smtClean="0"/>
              <a:t>27/09/2015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276225"/>
            <a:ext cx="5915025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it-IT" dirty="0" err="1" smtClean="0"/>
              <a:t>Cliccate</a:t>
            </a:r>
            <a:r>
              <a:rPr lang="en-GB" altLang="it-IT" dirty="0" smtClean="0"/>
              <a:t> per </a:t>
            </a:r>
            <a:r>
              <a:rPr lang="en-GB" altLang="it-IT" dirty="0" err="1" smtClean="0"/>
              <a:t>modificare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il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formato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testo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titolo</a:t>
            </a:r>
            <a:endParaRPr lang="en-GB" altLang="it-IT" dirty="0" smtClean="0"/>
          </a:p>
        </p:txBody>
      </p:sp>
    </p:spTree>
    <p:extLst>
      <p:ext uri="{BB962C8B-B14F-4D97-AF65-F5344CB8AC3E}">
        <p14:creationId xmlns:p14="http://schemas.microsoft.com/office/powerpoint/2010/main" val="91742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76D9E-90D7-480A-9616-2B93A4DBB698}" type="datetime1">
              <a:rPr lang="it-IT" smtClean="0"/>
              <a:t>27/09/2015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/>
          </a:p>
        </p:txBody>
      </p:sp>
      <p:sp>
        <p:nvSpPr>
          <p:cNvPr id="7" name="Title 6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276225"/>
            <a:ext cx="5915025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it-IT" dirty="0" err="1" smtClean="0"/>
              <a:t>Cliccate</a:t>
            </a:r>
            <a:r>
              <a:rPr lang="en-GB" altLang="it-IT" dirty="0" smtClean="0"/>
              <a:t> per </a:t>
            </a:r>
            <a:r>
              <a:rPr lang="en-GB" altLang="it-IT" dirty="0" err="1" smtClean="0"/>
              <a:t>modificare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il</a:t>
            </a:r>
            <a:r>
              <a:rPr lang="en-GB" altLang="it-IT" dirty="0" smtClean="0"/>
              <a:t> </a:t>
            </a:r>
            <a:r>
              <a:rPr lang="en-GB" altLang="it-IT" dirty="0" err="1" smtClean="0"/>
              <a:t>formato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testo</a:t>
            </a:r>
            <a:r>
              <a:rPr lang="en-GB" altLang="it-IT" dirty="0" smtClean="0"/>
              <a:t> del </a:t>
            </a:r>
            <a:r>
              <a:rPr lang="en-GB" altLang="it-IT" dirty="0" err="1" smtClean="0"/>
              <a:t>titolo</a:t>
            </a:r>
            <a:endParaRPr lang="en-GB" altLang="it-IT" dirty="0" smtClean="0"/>
          </a:p>
        </p:txBody>
      </p:sp>
    </p:spTree>
    <p:extLst>
      <p:ext uri="{BB962C8B-B14F-4D97-AF65-F5344CB8AC3E}">
        <p14:creationId xmlns:p14="http://schemas.microsoft.com/office/powerpoint/2010/main" val="542321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9C8A-B5ED-487E-8DA3-66B31DC4C0B8}" type="datetime1">
              <a:rPr lang="it-IT" smtClean="0"/>
              <a:t>27/09/2015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25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5FA6-D515-4A9F-B8CD-44E5D486ADDF}" type="datetime1">
              <a:rPr lang="it-IT" smtClean="0"/>
              <a:t>27/09/2015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2010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D0FE-0F8E-4F92-9859-84FA9F533202}" type="datetime1">
              <a:rPr lang="it-IT" smtClean="0"/>
              <a:t>27/09/2015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0DBA-85FD-42FC-92B7-D687C47B8185}" type="slidenum">
              <a:rPr lang="it-IT" smtClean="0"/>
              <a:t>‹#›</a:t>
            </a:fld>
            <a:endParaRPr lang="it-IT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06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/>
          <p:cNvPicPr>
            <a:picLocks noChangeAspect="1" noChangeArrowheads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5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46F83-2866-4F43-9B89-B6913BEA6CAE}" type="datetime1">
              <a:rPr lang="it-IT" smtClean="0"/>
              <a:t>27/09/2015</a:t>
            </a:fld>
            <a:endParaRPr lang="it-IT"/>
          </a:p>
        </p:txBody>
      </p:sp>
      <p:pic>
        <p:nvPicPr>
          <p:cNvPr id="8" name="Picture 5"/>
          <p:cNvPicPr>
            <a:picLocks noChangeAspect="1" noChangeArrowheads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772275" y="114300"/>
            <a:ext cx="2057400" cy="795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1">
                <a:solidFill>
                  <a:srgbClr val="002060"/>
                </a:solidFill>
                <a:latin typeface="Arial (Corpo)"/>
              </a:defRPr>
            </a:lvl1pPr>
          </a:lstStyle>
          <a:p>
            <a:fld id="{F8300DBA-85FD-42FC-92B7-D687C47B8185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905256" y="6553200"/>
            <a:ext cx="3838194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Arial (Corpo)"/>
              </a:defRPr>
            </a:lvl1pPr>
          </a:lstStyle>
          <a:p>
            <a:r>
              <a:rPr lang="it-IT" smtClean="0">
                <a:solidFill>
                  <a:srgbClr val="002060"/>
                </a:solidFill>
              </a:rPr>
              <a:t>Gaibotti, Marchisio, Sentinelli, Boracchi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"/>
            <a:ext cx="5938838" cy="83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dirty="0" smtClean="0"/>
              <a:t>Click to edit the title text format</a:t>
            </a:r>
          </a:p>
        </p:txBody>
      </p:sp>
      <p:sp>
        <p:nvSpPr>
          <p:cNvPr id="12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66800"/>
            <a:ext cx="8224838" cy="494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dirty="0" smtClean="0"/>
              <a:t>Click to edit the outline text format</a:t>
            </a:r>
          </a:p>
          <a:p>
            <a:pPr lvl="1"/>
            <a:r>
              <a:rPr lang="en-US" altLang="it-IT" dirty="0" smtClean="0"/>
              <a:t>Second Outline Level</a:t>
            </a:r>
          </a:p>
          <a:p>
            <a:pPr lvl="2"/>
            <a:r>
              <a:rPr lang="en-US" altLang="it-IT" dirty="0" smtClean="0"/>
              <a:t>Third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82548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786" r:id="rId12"/>
    <p:sldLayoutId id="2147483805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02060"/>
          </a:solidFill>
          <a:latin typeface="Arial (Intestazioni)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rgbClr val="002060"/>
          </a:solidFill>
          <a:latin typeface="Arial (Corpo)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rgbClr val="002060"/>
          </a:solidFill>
          <a:latin typeface="Arial (Corpo)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002060"/>
          </a:solidFill>
          <a:latin typeface="Arial (Corpo)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 descr="IntestazioneLucidi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AutoShape 2"/>
          <p:cNvSpPr>
            <a:spLocks noChangeArrowheads="1"/>
          </p:cNvSpPr>
          <p:nvPr/>
        </p:nvSpPr>
        <p:spPr bwMode="auto">
          <a:xfrm>
            <a:off x="0" y="0"/>
            <a:ext cx="9169400" cy="6873875"/>
          </a:xfrm>
          <a:prstGeom prst="roundRect">
            <a:avLst>
              <a:gd name="adj" fmla="val 1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it-IT" altLang="it-IT" smtClean="0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71513" y="569913"/>
            <a:ext cx="7804150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dirty="0" smtClean="0"/>
              <a:t>Click to edit the title text format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16238" y="3860800"/>
            <a:ext cx="5559425" cy="236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smtClean="0"/>
              <a:t>Click to edit the outline text format</a:t>
            </a:r>
          </a:p>
          <a:p>
            <a:pPr lvl="1"/>
            <a:r>
              <a:rPr lang="en-US" altLang="it-IT" smtClean="0"/>
              <a:t>Second Outline Level</a:t>
            </a:r>
          </a:p>
        </p:txBody>
      </p:sp>
    </p:spTree>
    <p:extLst>
      <p:ext uri="{BB962C8B-B14F-4D97-AF65-F5344CB8AC3E}">
        <p14:creationId xmlns:p14="http://schemas.microsoft.com/office/powerpoint/2010/main" val="62967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785" r:id="rId13"/>
    <p:sldLayoutId id="2147483714" r:id="rId14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3F6E"/>
        </a:buClr>
        <a:buSzPct val="100000"/>
        <a:buFont typeface="Arial" panose="020B0604020202020204" pitchFamily="34" charset="0"/>
        <a:defRPr sz="2200" b="1">
          <a:solidFill>
            <a:srgbClr val="003F6E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3F6E"/>
        </a:buClr>
        <a:buSzPct val="100000"/>
        <a:buFont typeface="Arial" panose="020B0604020202020204" pitchFamily="34" charset="0"/>
        <a:defRPr sz="2200" b="1">
          <a:solidFill>
            <a:srgbClr val="003F6E"/>
          </a:solidFill>
          <a:latin typeface="Arial" charset="0"/>
        </a:defRPr>
      </a:lvl2pPr>
      <a:lvl3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3F6E"/>
        </a:buClr>
        <a:buSzPct val="100000"/>
        <a:buFont typeface="Arial" panose="020B0604020202020204" pitchFamily="34" charset="0"/>
        <a:defRPr sz="2200" b="1">
          <a:solidFill>
            <a:srgbClr val="003F6E"/>
          </a:solidFill>
          <a:latin typeface="Arial" charset="0"/>
        </a:defRPr>
      </a:lvl3pPr>
      <a:lvl4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3F6E"/>
        </a:buClr>
        <a:buSzPct val="100000"/>
        <a:buFont typeface="Arial" panose="020B0604020202020204" pitchFamily="34" charset="0"/>
        <a:defRPr sz="2200" b="1">
          <a:solidFill>
            <a:srgbClr val="003F6E"/>
          </a:solidFill>
          <a:latin typeface="Arial" charset="0"/>
        </a:defRPr>
      </a:lvl4pPr>
      <a:lvl5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3F6E"/>
        </a:buClr>
        <a:buSzPct val="100000"/>
        <a:buFont typeface="Arial" panose="020B0604020202020204" pitchFamily="34" charset="0"/>
        <a:defRPr sz="2200" b="1">
          <a:solidFill>
            <a:srgbClr val="003F6E"/>
          </a:solidFill>
          <a:latin typeface="Arial" charset="0"/>
        </a:defRPr>
      </a:lvl5pPr>
      <a:lvl6pPr marL="457200"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3F6E"/>
        </a:buClr>
        <a:buSzPct val="100000"/>
        <a:buFont typeface="Arial" charset="0"/>
        <a:defRPr sz="2200" b="1">
          <a:solidFill>
            <a:srgbClr val="003F6E"/>
          </a:solidFill>
          <a:latin typeface="Arial" charset="0"/>
        </a:defRPr>
      </a:lvl6pPr>
      <a:lvl7pPr marL="914400"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3F6E"/>
        </a:buClr>
        <a:buSzPct val="100000"/>
        <a:buFont typeface="Arial" charset="0"/>
        <a:defRPr sz="2200" b="1">
          <a:solidFill>
            <a:srgbClr val="003F6E"/>
          </a:solidFill>
          <a:latin typeface="Arial" charset="0"/>
        </a:defRPr>
      </a:lvl7pPr>
      <a:lvl8pPr marL="1371600"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3F6E"/>
        </a:buClr>
        <a:buSzPct val="100000"/>
        <a:buFont typeface="Arial" charset="0"/>
        <a:defRPr sz="2200" b="1">
          <a:solidFill>
            <a:srgbClr val="003F6E"/>
          </a:solidFill>
          <a:latin typeface="Arial" charset="0"/>
        </a:defRPr>
      </a:lvl8pPr>
      <a:lvl9pPr marL="1828800"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3F6E"/>
        </a:buClr>
        <a:buSzPct val="100000"/>
        <a:buFont typeface="Arial" charset="0"/>
        <a:defRPr sz="2200" b="1">
          <a:solidFill>
            <a:srgbClr val="003F6E"/>
          </a:solidFill>
          <a:latin typeface="Arial" charset="0"/>
        </a:defRPr>
      </a:lvl9pPr>
    </p:titleStyle>
    <p:bodyStyle>
      <a:lvl1pPr marL="338138" indent="-338138" algn="l" defTabSz="457200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38188" indent="-280988" algn="l" defTabSz="457200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004C80"/>
        </a:buClr>
        <a:buSzPct val="85000"/>
        <a:buFont typeface="Wingdings" pitchFamily="2" charset="2"/>
        <a:buChar char=""/>
        <a:defRPr sz="2000">
          <a:solidFill>
            <a:srgbClr val="000000"/>
          </a:solidFill>
          <a:latin typeface="+mn-lt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ts val="450"/>
        </a:spcBef>
        <a:spcAft>
          <a:spcPct val="0"/>
        </a:spcAft>
        <a:buClr>
          <a:srgbClr val="004D82"/>
        </a:buClr>
        <a:buSzPct val="100000"/>
        <a:buFont typeface="Arial" panose="020B0604020202020204" pitchFamily="34" charset="0"/>
        <a:buChar char="•"/>
        <a:defRPr>
          <a:solidFill>
            <a:srgbClr val="000000"/>
          </a:solidFill>
          <a:latin typeface="+mn-lt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ts val="450"/>
        </a:spcBef>
        <a:spcAft>
          <a:spcPct val="0"/>
        </a:spcAft>
        <a:buClr>
          <a:srgbClr val="004C80"/>
        </a:buClr>
        <a:buSzPct val="100000"/>
        <a:buFont typeface="Arial" panose="020B0604020202020204" pitchFamily="34" charset="0"/>
        <a:buChar char="–"/>
        <a:defRPr>
          <a:solidFill>
            <a:srgbClr val="000000"/>
          </a:solidFill>
          <a:latin typeface="+mn-lt"/>
        </a:defRPr>
      </a:lvl4pPr>
      <a:lvl5pPr marL="2057400" indent="-228600" algn="l" defTabSz="457200" rtl="0" eaLnBrk="0" fontAlgn="base" hangingPunct="0">
        <a:lnSpc>
          <a:spcPct val="136000"/>
        </a:lnSpc>
        <a:spcBef>
          <a:spcPts val="450"/>
        </a:spcBef>
        <a:spcAft>
          <a:spcPct val="0"/>
        </a:spcAft>
        <a:buClr>
          <a:srgbClr val="004C80"/>
        </a:buClr>
        <a:buSzPct val="100000"/>
        <a:buFont typeface="Minion Web" pitchFamily="16" charset="0"/>
        <a:buChar char="»"/>
        <a:defRPr>
          <a:solidFill>
            <a:srgbClr val="000000"/>
          </a:solidFill>
          <a:latin typeface="Minion Web" pitchFamily="16" charset="0"/>
        </a:defRPr>
      </a:lvl5pPr>
      <a:lvl6pPr marL="2514600" indent="-228600" algn="l" defTabSz="457200" rtl="0" eaLnBrk="0" fontAlgn="base" hangingPunct="0">
        <a:lnSpc>
          <a:spcPct val="136000"/>
        </a:lnSpc>
        <a:spcBef>
          <a:spcPts val="450"/>
        </a:spcBef>
        <a:spcAft>
          <a:spcPct val="0"/>
        </a:spcAft>
        <a:buClr>
          <a:srgbClr val="004C80"/>
        </a:buClr>
        <a:buSzPct val="100000"/>
        <a:buFont typeface="Minion Web" pitchFamily="16" charset="0"/>
        <a:buChar char="»"/>
        <a:defRPr>
          <a:solidFill>
            <a:srgbClr val="000000"/>
          </a:solidFill>
          <a:latin typeface="Minion Web" pitchFamily="16" charset="0"/>
        </a:defRPr>
      </a:lvl6pPr>
      <a:lvl7pPr marL="2971800" indent="-228600" algn="l" defTabSz="457200" rtl="0" eaLnBrk="0" fontAlgn="base" hangingPunct="0">
        <a:lnSpc>
          <a:spcPct val="136000"/>
        </a:lnSpc>
        <a:spcBef>
          <a:spcPts val="450"/>
        </a:spcBef>
        <a:spcAft>
          <a:spcPct val="0"/>
        </a:spcAft>
        <a:buClr>
          <a:srgbClr val="004C80"/>
        </a:buClr>
        <a:buSzPct val="100000"/>
        <a:buFont typeface="Minion Web" pitchFamily="16" charset="0"/>
        <a:buChar char="»"/>
        <a:defRPr>
          <a:solidFill>
            <a:srgbClr val="000000"/>
          </a:solidFill>
          <a:latin typeface="Minion Web" pitchFamily="16" charset="0"/>
        </a:defRPr>
      </a:lvl7pPr>
      <a:lvl8pPr marL="3429000" indent="-228600" algn="l" defTabSz="457200" rtl="0" eaLnBrk="0" fontAlgn="base" hangingPunct="0">
        <a:lnSpc>
          <a:spcPct val="136000"/>
        </a:lnSpc>
        <a:spcBef>
          <a:spcPts val="450"/>
        </a:spcBef>
        <a:spcAft>
          <a:spcPct val="0"/>
        </a:spcAft>
        <a:buClr>
          <a:srgbClr val="004C80"/>
        </a:buClr>
        <a:buSzPct val="100000"/>
        <a:buFont typeface="Minion Web" pitchFamily="16" charset="0"/>
        <a:buChar char="»"/>
        <a:defRPr>
          <a:solidFill>
            <a:srgbClr val="000000"/>
          </a:solidFill>
          <a:latin typeface="Minion Web" pitchFamily="16" charset="0"/>
        </a:defRPr>
      </a:lvl8pPr>
      <a:lvl9pPr marL="3886200" indent="-228600" algn="l" defTabSz="457200" rtl="0" eaLnBrk="0" fontAlgn="base" hangingPunct="0">
        <a:lnSpc>
          <a:spcPct val="136000"/>
        </a:lnSpc>
        <a:spcBef>
          <a:spcPts val="450"/>
        </a:spcBef>
        <a:spcAft>
          <a:spcPct val="0"/>
        </a:spcAft>
        <a:buClr>
          <a:srgbClr val="004C80"/>
        </a:buClr>
        <a:buSzPct val="100000"/>
        <a:buFont typeface="Minion Web" pitchFamily="16" charset="0"/>
        <a:buChar char="»"/>
        <a:defRPr>
          <a:solidFill>
            <a:srgbClr val="000000"/>
          </a:solidFill>
          <a:latin typeface="Minion Web" pitchFamily="16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0.emf"/><Relationship Id="rId5" Type="http://schemas.openxmlformats.org/officeDocument/2006/relationships/image" Target="../media/image7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8" Type="http://schemas.openxmlformats.org/officeDocument/2006/relationships/image" Target="../media/image67.png"/><Relationship Id="rId3" Type="http://schemas.openxmlformats.org/officeDocument/2006/relationships/image" Target="../media/image260.png"/><Relationship Id="rId7" Type="http://schemas.openxmlformats.org/officeDocument/2006/relationships/image" Target="../media/image29.wmf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19" Type="http://schemas.openxmlformats.org/officeDocument/2006/relationships/image" Target="../media/image68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8" Type="http://schemas.openxmlformats.org/officeDocument/2006/relationships/image" Target="../media/image67.png"/><Relationship Id="rId7" Type="http://schemas.openxmlformats.org/officeDocument/2006/relationships/image" Target="../media/image28.wmf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5.png"/><Relationship Id="rId20" Type="http://schemas.openxmlformats.org/officeDocument/2006/relationships/image" Target="../media/image3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wmf"/><Relationship Id="rId5" Type="http://schemas.openxmlformats.org/officeDocument/2006/relationships/image" Target="../media/image26.png"/><Relationship Id="rId19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.wmf"/><Relationship Id="rId26" Type="http://schemas.openxmlformats.org/officeDocument/2006/relationships/image" Target="../media/image32.wmf"/><Relationship Id="rId21" Type="http://schemas.openxmlformats.org/officeDocument/2006/relationships/image" Target="../media/image65.png"/><Relationship Id="rId17" Type="http://schemas.openxmlformats.org/officeDocument/2006/relationships/image" Target="../media/image27.wmf"/><Relationship Id="rId25" Type="http://schemas.openxmlformats.org/officeDocument/2006/relationships/image" Target="../media/image31.wm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68.png"/><Relationship Id="rId15" Type="http://schemas.openxmlformats.org/officeDocument/2006/relationships/image" Target="../media/image69.png"/><Relationship Id="rId23" Type="http://schemas.openxmlformats.org/officeDocument/2006/relationships/image" Target="../media/image67.png"/><Relationship Id="rId19" Type="http://schemas.openxmlformats.org/officeDocument/2006/relationships/image" Target="../media/image29.wmf"/><Relationship Id="rId22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1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0.emf"/><Relationship Id="rId5" Type="http://schemas.openxmlformats.org/officeDocument/2006/relationships/image" Target="../media/image7.e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0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>
          <a:xfrm>
            <a:off x="2994325" y="311103"/>
            <a:ext cx="5991367" cy="1003869"/>
          </a:xfrm>
        </p:spPr>
        <p:txBody>
          <a:bodyPr/>
          <a:lstStyle/>
          <a:p>
            <a:pPr algn="ctr"/>
            <a:r>
              <a:rPr lang="it-IT" sz="3600" dirty="0" smtClean="0"/>
              <a:t>Tampering Detection in Low-Power Smart Cameras</a:t>
            </a:r>
            <a:endParaRPr lang="it-IT" sz="3600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>
          <a:xfrm>
            <a:off x="2924752" y="3627889"/>
            <a:ext cx="5904874" cy="824839"/>
          </a:xfrm>
        </p:spPr>
        <p:txBody>
          <a:bodyPr/>
          <a:lstStyle/>
          <a:p>
            <a:pPr algn="r"/>
            <a:r>
              <a:rPr lang="it-IT" sz="2400" b="1" dirty="0" smtClean="0">
                <a:solidFill>
                  <a:srgbClr val="002060"/>
                </a:solidFill>
              </a:rPr>
              <a:t>Adriano Gaibotti, Claudio Marchisio, </a:t>
            </a:r>
          </a:p>
          <a:p>
            <a:pPr algn="r"/>
            <a:r>
              <a:rPr lang="it-IT" sz="2400" b="1" dirty="0" smtClean="0">
                <a:solidFill>
                  <a:srgbClr val="002060"/>
                </a:solidFill>
              </a:rPr>
              <a:t>Alexandro Sentinelli, </a:t>
            </a:r>
            <a:r>
              <a:rPr lang="it-IT" sz="2400" b="1" u="sng" dirty="0" smtClean="0">
                <a:solidFill>
                  <a:srgbClr val="002060"/>
                </a:solidFill>
              </a:rPr>
              <a:t>Giacomo Boracchi</a:t>
            </a:r>
          </a:p>
        </p:txBody>
      </p:sp>
      <p:sp>
        <p:nvSpPr>
          <p:cNvPr id="8" name="Titolo 5"/>
          <p:cNvSpPr txBox="1">
            <a:spLocks/>
          </p:cNvSpPr>
          <p:nvPr/>
        </p:nvSpPr>
        <p:spPr bwMode="auto">
          <a:xfrm>
            <a:off x="2924752" y="1243906"/>
            <a:ext cx="5991367" cy="625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3F6E"/>
              </a:buClr>
              <a:buSzPct val="100000"/>
              <a:buFont typeface="Arial" panose="020B0604020202020204" pitchFamily="34" charset="0"/>
              <a:defRPr sz="2200" b="1">
                <a:solidFill>
                  <a:srgbClr val="003F6E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3F6E"/>
              </a:buClr>
              <a:buSzPct val="100000"/>
              <a:buFont typeface="Arial" panose="020B0604020202020204" pitchFamily="34" charset="0"/>
              <a:defRPr sz="2200" b="1">
                <a:solidFill>
                  <a:srgbClr val="003F6E"/>
                </a:solidFill>
                <a:latin typeface="Arial" charset="0"/>
              </a:defRPr>
            </a:lvl2pPr>
            <a:lvl3pPr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3F6E"/>
              </a:buClr>
              <a:buSzPct val="100000"/>
              <a:buFont typeface="Arial" panose="020B0604020202020204" pitchFamily="34" charset="0"/>
              <a:defRPr sz="2200" b="1">
                <a:solidFill>
                  <a:srgbClr val="003F6E"/>
                </a:solidFill>
                <a:latin typeface="Arial" charset="0"/>
              </a:defRPr>
            </a:lvl3pPr>
            <a:lvl4pPr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3F6E"/>
              </a:buClr>
              <a:buSzPct val="100000"/>
              <a:buFont typeface="Arial" panose="020B0604020202020204" pitchFamily="34" charset="0"/>
              <a:defRPr sz="2200" b="1">
                <a:solidFill>
                  <a:srgbClr val="003F6E"/>
                </a:solidFill>
                <a:latin typeface="Arial" charset="0"/>
              </a:defRPr>
            </a:lvl4pPr>
            <a:lvl5pPr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3F6E"/>
              </a:buClr>
              <a:buSzPct val="100000"/>
              <a:buFont typeface="Arial" panose="020B0604020202020204" pitchFamily="34" charset="0"/>
              <a:defRPr sz="2200" b="1">
                <a:solidFill>
                  <a:srgbClr val="003F6E"/>
                </a:solidFill>
                <a:latin typeface="Arial" charset="0"/>
              </a:defRPr>
            </a:lvl5pPr>
            <a:lvl6pPr marL="4572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3F6E"/>
              </a:buClr>
              <a:buSzPct val="100000"/>
              <a:buFont typeface="Arial" charset="0"/>
              <a:defRPr sz="2200" b="1">
                <a:solidFill>
                  <a:srgbClr val="003F6E"/>
                </a:solidFill>
                <a:latin typeface="Arial" charset="0"/>
              </a:defRPr>
            </a:lvl6pPr>
            <a:lvl7pPr marL="9144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3F6E"/>
              </a:buClr>
              <a:buSzPct val="100000"/>
              <a:buFont typeface="Arial" charset="0"/>
              <a:defRPr sz="2200" b="1">
                <a:solidFill>
                  <a:srgbClr val="003F6E"/>
                </a:solidFill>
                <a:latin typeface="Arial" charset="0"/>
              </a:defRPr>
            </a:lvl7pPr>
            <a:lvl8pPr marL="1371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3F6E"/>
              </a:buClr>
              <a:buSzPct val="100000"/>
              <a:buFont typeface="Arial" charset="0"/>
              <a:defRPr sz="2200" b="1">
                <a:solidFill>
                  <a:srgbClr val="003F6E"/>
                </a:solidFill>
                <a:latin typeface="Arial" charset="0"/>
              </a:defRPr>
            </a:lvl8pPr>
            <a:lvl9pPr marL="18288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3F6E"/>
              </a:buClr>
              <a:buSzPct val="100000"/>
              <a:buFont typeface="Arial" charset="0"/>
              <a:defRPr sz="2200" b="1">
                <a:solidFill>
                  <a:srgbClr val="003F6E"/>
                </a:solidFill>
                <a:latin typeface="Arial" charset="0"/>
              </a:defRPr>
            </a:lvl9pPr>
          </a:lstStyle>
          <a:p>
            <a:pPr algn="ctr"/>
            <a:endParaRPr lang="it-IT" sz="1800" b="0" kern="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37" y="4848011"/>
            <a:ext cx="1490989" cy="1490989"/>
          </a:xfrm>
          <a:prstGeom prst="rect">
            <a:avLst/>
          </a:prstGeom>
        </p:spPr>
      </p:pic>
      <p:pic>
        <p:nvPicPr>
          <p:cNvPr id="9" name="Picture 2" descr="http://img.clubic.com/05373902-photo-logo-stmicroelectronic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137" y="3567681"/>
            <a:ext cx="1490989" cy="105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19862" y="5043375"/>
            <a:ext cx="6816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002060"/>
                </a:solidFill>
              </a:rPr>
              <a:t>ST Microelectronics (AST),</a:t>
            </a:r>
            <a:r>
              <a:rPr lang="en-US" sz="2000" b="1" dirty="0">
                <a:solidFill>
                  <a:srgbClr val="002060"/>
                </a:solidFill>
              </a:rPr>
              <a:t> </a:t>
            </a:r>
            <a:r>
              <a:rPr lang="it-IT" sz="2000" b="1" dirty="0" smtClean="0">
                <a:solidFill>
                  <a:srgbClr val="002060"/>
                </a:solidFill>
              </a:rPr>
              <a:t>Agrate </a:t>
            </a:r>
            <a:r>
              <a:rPr lang="it-IT" sz="2000" b="1" dirty="0">
                <a:solidFill>
                  <a:srgbClr val="002060"/>
                </a:solidFill>
              </a:rPr>
              <a:t>Brianza (MB), Italy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44882" y="5589193"/>
            <a:ext cx="599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b="1" dirty="0">
                <a:solidFill>
                  <a:srgbClr val="002060"/>
                </a:solidFill>
              </a:rPr>
              <a:t>Politecnico di </a:t>
            </a:r>
            <a:r>
              <a:rPr lang="it-IT" sz="2000" b="1" dirty="0" smtClean="0">
                <a:solidFill>
                  <a:srgbClr val="002060"/>
                </a:solidFill>
              </a:rPr>
              <a:t>Milano (DEIB), Milano (MI), Italy </a:t>
            </a:r>
            <a:endParaRPr lang="it-IT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73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Problem Formulation</a:t>
            </a:r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740" y="3739032"/>
            <a:ext cx="3656561" cy="27424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739" y="944563"/>
            <a:ext cx="3656563" cy="2742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5"/>
              <p:cNvSpPr txBox="1">
                <a:spLocks/>
              </p:cNvSpPr>
              <p:nvPr/>
            </p:nvSpPr>
            <p:spPr bwMode="auto">
              <a:xfrm>
                <a:off x="112734" y="1066800"/>
                <a:ext cx="5191005" cy="49498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sz="2200" dirty="0"/>
                  <a:t>Frames acquired at time </a:t>
                </a:r>
                <a14:m>
                  <m:oMath xmlns:m="http://schemas.openxmlformats.org/officeDocument/2006/math">
                    <m:r>
                      <a:rPr lang="it-IT" sz="2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sz="2200" dirty="0"/>
                  <a:t>: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](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2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it-IT" sz="2200" b="1" dirty="0"/>
                  <a:t>No tampering: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](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2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it-IT" sz="2200" b="1" dirty="0"/>
                  <a:t>Blur:</a:t>
                </a:r>
                <a:br>
                  <a:rPr lang="it-IT" sz="22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lit/>
                      </m:rPr>
                      <a:rPr lang="it-IT" sz="22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lit/>
                      </m:rPr>
                      <a:rPr lang="it-IT" sz="2200" i="1">
                        <a:latin typeface="Cambria Math" panose="02040503050406030204" pitchFamily="18" charset="0"/>
                      </a:rPr>
                      <m:t>](</m:t>
                    </m:r>
                    <m:r>
                      <a:rPr lang="it-IT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lit/>
                      </m:rPr>
                      <a:rPr lang="it-IT" sz="22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sz="2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it-IT" sz="22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it-IT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lit/>
                          </m:rPr>
                          <a:rPr lang="it-IT" sz="22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  <m:r>
                      <a:rPr lang="it-IT" sz="2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200" dirty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/>
              </a:p>
            </p:txBody>
          </p:sp>
        </mc:Choice>
        <mc:Fallback xmlns="">
          <p:sp>
            <p:nvSpPr>
              <p:cNvPr id="9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734" y="1066800"/>
                <a:ext cx="5191005" cy="4949825"/>
              </a:xfrm>
              <a:prstGeom prst="rect">
                <a:avLst/>
              </a:prstGeom>
              <a:blipFill rotWithShape="0">
                <a:blip r:embed="rId4"/>
                <a:stretch>
                  <a:fillRect l="-3286" t="-234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76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Problem Formulation</a:t>
            </a:r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739" y="3739032"/>
            <a:ext cx="3656563" cy="27424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739" y="944563"/>
            <a:ext cx="3656563" cy="27424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5"/>
              <p:cNvSpPr txBox="1">
                <a:spLocks/>
              </p:cNvSpPr>
              <p:nvPr/>
            </p:nvSpPr>
            <p:spPr bwMode="auto">
              <a:xfrm>
                <a:off x="112734" y="1066800"/>
                <a:ext cx="5191005" cy="548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sz="2200" dirty="0"/>
                  <a:t>Frames acquired at time </a:t>
                </a:r>
                <a14:m>
                  <m:oMath xmlns:m="http://schemas.openxmlformats.org/officeDocument/2006/math">
                    <m:r>
                      <a:rPr lang="it-IT" sz="2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sz="2200" dirty="0"/>
                  <a:t>: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](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2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it-IT" sz="2200" b="1" dirty="0"/>
                  <a:t>No tampering: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](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2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it-IT" sz="2200" b="1" dirty="0"/>
                  <a:t>Blur:</a:t>
                </a:r>
                <a:br>
                  <a:rPr lang="it-IT" sz="22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lit/>
                      </m:rPr>
                      <a:rPr lang="it-IT" sz="22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lit/>
                      </m:rPr>
                      <a:rPr lang="it-IT" sz="2200" i="1">
                        <a:latin typeface="Cambria Math" panose="02040503050406030204" pitchFamily="18" charset="0"/>
                      </a:rPr>
                      <m:t>](</m:t>
                    </m:r>
                    <m:r>
                      <a:rPr lang="it-IT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lit/>
                      </m:rPr>
                      <a:rPr lang="it-IT" sz="22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sz="2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it-IT" sz="22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it-IT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lit/>
                          </m:rPr>
                          <a:rPr lang="it-IT" sz="22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  <m:r>
                      <a:rPr lang="it-IT" sz="2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2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it-IT" sz="2200" b="1" dirty="0" smtClean="0"/>
                  <a:t>Displacement</a:t>
                </a:r>
                <a:r>
                  <a:rPr lang="it-IT" sz="2200" b="1" dirty="0"/>
                  <a:t>:</a:t>
                </a:r>
                <a:br>
                  <a:rPr lang="it-IT" sz="22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sz="2200" i="1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"/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),  </m:t>
                            </m:r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p>
                              <m:sSup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it-IT" sz="2200" dirty="0" smtClean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 smtClean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sz="2200" dirty="0" smtClean="0"/>
                  <a:t>Other </a:t>
                </a:r>
                <a:r>
                  <a:rPr lang="it-IT" sz="2200" dirty="0" smtClean="0"/>
                  <a:t>degradations </a:t>
                </a:r>
                <a:r>
                  <a:rPr lang="it-IT" sz="2200" dirty="0" smtClean="0"/>
                  <a:t>(e.g. sensor faults, noise </a:t>
                </a:r>
                <a:r>
                  <a:rPr lang="it-IT" sz="2200" dirty="0" smtClean="0"/>
                  <a:t>increase</a:t>
                </a:r>
                <a:r>
                  <a:rPr lang="it-IT" sz="2200" dirty="0" smtClean="0"/>
                  <a:t>) could be possibly considered</a:t>
                </a:r>
                <a:endParaRPr lang="it-IT" sz="2200" dirty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 smtClean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/>
              </a:p>
            </p:txBody>
          </p:sp>
        </mc:Choice>
        <mc:Fallback>
          <p:sp>
            <p:nvSpPr>
              <p:cNvPr id="10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734" y="1066800"/>
                <a:ext cx="5191005" cy="5486400"/>
              </a:xfrm>
              <a:prstGeom prst="rect">
                <a:avLst/>
              </a:prstGeom>
              <a:blipFill rotWithShape="0">
                <a:blip r:embed="rId4"/>
                <a:stretch>
                  <a:fillRect l="-3286" t="-2111" b="-41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10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Proposed solution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26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609599" y="1066800"/>
            <a:ext cx="8221249" cy="4949825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it-IT" dirty="0" smtClean="0"/>
              <a:t>Our solution </a:t>
            </a:r>
            <a:r>
              <a:rPr lang="it-IT" dirty="0" smtClean="0"/>
              <a:t>three features:</a:t>
            </a:r>
            <a:endParaRPr lang="it-IT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it-IT" dirty="0" smtClean="0"/>
              <a:t>Extract </a:t>
            </a:r>
            <a:r>
              <a:rPr lang="it-IT" b="1" dirty="0" smtClean="0"/>
              <a:t>scalar </a:t>
            </a:r>
            <a:r>
              <a:rPr lang="it-IT" b="1" dirty="0"/>
              <a:t>indicators</a:t>
            </a:r>
            <a:r>
              <a:rPr lang="it-IT" dirty="0"/>
              <a:t> </a:t>
            </a:r>
            <a:r>
              <a:rPr lang="it-IT" dirty="0" smtClean="0"/>
              <a:t>from each frame, that should: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it-IT" dirty="0" smtClean="0"/>
              <a:t>Have low computational cost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it-IT" dirty="0" smtClean="0"/>
              <a:t>Have low memory requirements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it-IT" b="1" dirty="0" smtClean="0"/>
              <a:t>Detect outliers </a:t>
            </a:r>
            <a:r>
              <a:rPr lang="it-IT" dirty="0" smtClean="0"/>
              <a:t>in the indicators to identify tampering events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it-IT" b="1" dirty="0" smtClean="0"/>
              <a:t>Segment the scene </a:t>
            </a:r>
            <a:r>
              <a:rPr lang="it-IT" dirty="0" smtClean="0"/>
              <a:t>and monitor each region </a:t>
            </a:r>
            <a:endParaRPr lang="it-IT" b="1" dirty="0" smtClean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it-IT" dirty="0" smtClean="0"/>
              <a:t>Definition of </a:t>
            </a:r>
            <a:r>
              <a:rPr lang="it-IT" i="1" dirty="0" smtClean="0"/>
              <a:t>regions </a:t>
            </a:r>
            <a:r>
              <a:rPr lang="it-IT" dirty="0" smtClean="0"/>
              <a:t>in which indicators are </a:t>
            </a:r>
            <a:r>
              <a:rPr lang="it-IT" i="1" dirty="0" smtClean="0"/>
              <a:t>stationary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it-IT" dirty="0" smtClean="0"/>
              <a:t>Analysis of the indicators </a:t>
            </a:r>
            <a:r>
              <a:rPr lang="it-IT" i="1" dirty="0" smtClean="0"/>
              <a:t>separately for each region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it-IT" dirty="0" smtClean="0"/>
              <a:t>Combining </a:t>
            </a:r>
            <a:r>
              <a:rPr lang="en-US" dirty="0" smtClean="0"/>
              <a:t>together the obtained results</a:t>
            </a:r>
          </a:p>
        </p:txBody>
      </p:sp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Proposed Solution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079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526093" y="6380079"/>
            <a:ext cx="10183660" cy="477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Extracted indicators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contenuto 4"/>
              <p:cNvSpPr txBox="1">
                <a:spLocks/>
              </p:cNvSpPr>
              <p:nvPr/>
            </p:nvSpPr>
            <p:spPr bwMode="auto">
              <a:xfrm>
                <a:off x="598024" y="1078375"/>
                <a:ext cx="8545976" cy="57796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it-IT" b="1" dirty="0" smtClean="0"/>
                  <a:t>Average luma value</a:t>
                </a:r>
                <a:endParaRPr lang="it-IT" b="1" dirty="0"/>
              </a:p>
              <a:p>
                <a:pPr marL="457200" lvl="1" inden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dirty="0"/>
              </a:p>
              <a:p>
                <a:pPr marL="457200" lvl="1" inden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it-IT" i="1" dirty="0"/>
                  <a:t>D</a:t>
                </a:r>
                <a:r>
                  <a:rPr lang="it-IT" i="1" dirty="0" smtClean="0"/>
                  <a:t>isplacements </a:t>
                </a:r>
                <a:r>
                  <a:rPr lang="it-IT" dirty="0" smtClean="0"/>
                  <a:t>produce changes in</a:t>
                </a:r>
                <a:r>
                  <a:rPr lang="it-IT" i="1" dirty="0" smtClean="0"/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b="1" dirty="0" smtClean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it-IT" b="1" dirty="0" smtClean="0"/>
                  <a:t>Frame difference</a:t>
                </a:r>
              </a:p>
              <a:p>
                <a:pPr marL="45720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  <m:sup/>
                      </m:sSup>
                    </m:oMath>
                  </m:oMathPara>
                </a14:m>
                <a:endParaRPr lang="it-IT" dirty="0" smtClean="0"/>
              </a:p>
              <a:p>
                <a:pPr marL="45720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i="1" dirty="0"/>
                  <a:t>Displacements </a:t>
                </a:r>
                <a:r>
                  <a:rPr lang="it-IT" dirty="0"/>
                  <a:t>produce changes in</a:t>
                </a:r>
                <a:r>
                  <a:rPr lang="it-IT" i="1" dirty="0" smtClean="0"/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 smtClean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it-IT" b="1" dirty="0" smtClean="0"/>
                  <a:t>Average gradient norm</a:t>
                </a:r>
                <a:endParaRPr lang="it-IT" b="1" dirty="0"/>
              </a:p>
              <a:p>
                <a:pPr marL="457200" lvl="1" inden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ad>
                            <m:radPr>
                              <m:degHide m:val="on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it-IT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⊛</m:t>
                                      </m:r>
                                      <m:sSub>
                                        <m:sSubPr>
                                          <m:ctrlPr>
                                            <a:rPr lang="it-IT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it-IT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⊛</m:t>
                                      </m:r>
                                      <m:sSub>
                                        <m:sSubPr>
                                          <m:ctrlPr>
                                            <a:rPr lang="it-IT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it-IT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</m:oMath>
                  </m:oMathPara>
                </a14:m>
                <a:endParaRPr lang="it-IT" dirty="0"/>
              </a:p>
              <a:p>
                <a:pPr marL="457200" lvl="1" inden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it-IT" i="1" dirty="0" smtClean="0"/>
                  <a:t>Blur </a:t>
                </a:r>
                <a:r>
                  <a:rPr lang="it-IT" dirty="0" smtClean="0"/>
                  <a:t>attenuates high frequency components of the image </a:t>
                </a:r>
                <a:endParaRPr lang="it-IT" i="1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it-IT" b="1" dirty="0" smtClean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it-IT" dirty="0" smtClean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endParaRPr lang="it-IT" b="1" dirty="0"/>
              </a:p>
            </p:txBody>
          </p:sp>
        </mc:Choice>
        <mc:Fallback xmlns="">
          <p:sp>
            <p:nvSpPr>
              <p:cNvPr id="8" name="Segnaposto contenu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8024" y="1078375"/>
                <a:ext cx="8545976" cy="5779625"/>
              </a:xfrm>
              <a:prstGeom prst="rect">
                <a:avLst/>
              </a:prstGeom>
              <a:blipFill rotWithShape="0">
                <a:blip r:embed="rId3"/>
                <a:stretch>
                  <a:fillRect l="-2140" t="-22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05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mtClean="0"/>
              <a:t>Example: camera displacements</a:t>
            </a:r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817" y="944562"/>
            <a:ext cx="7554406" cy="341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5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Outlier detection</a:t>
            </a:r>
            <a:endParaRPr lang="it-IT"/>
          </a:p>
        </p:txBody>
      </p:sp>
      <p:grpSp>
        <p:nvGrpSpPr>
          <p:cNvPr id="38" name="Group 37"/>
          <p:cNvGrpSpPr>
            <a:grpSpLocks noChangeAspect="1"/>
          </p:cNvGrpSpPr>
          <p:nvPr/>
        </p:nvGrpSpPr>
        <p:grpSpPr>
          <a:xfrm>
            <a:off x="3922564" y="2743200"/>
            <a:ext cx="5359592" cy="3349744"/>
            <a:chOff x="4562474" y="1481138"/>
            <a:chExt cx="4267200" cy="26670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2474" y="1481138"/>
              <a:ext cx="4267200" cy="2667000"/>
            </a:xfrm>
            <a:prstGeom prst="rect">
              <a:avLst/>
            </a:prstGeom>
          </p:spPr>
        </p:pic>
        <p:sp>
          <p:nvSpPr>
            <p:cNvPr id="25" name="Oval 24"/>
            <p:cNvSpPr>
              <a:spLocks noChangeAspect="1"/>
            </p:cNvSpPr>
            <p:nvPr/>
          </p:nvSpPr>
          <p:spPr>
            <a:xfrm flipV="1">
              <a:off x="6382694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flipV="1">
              <a:off x="6423434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flipV="1">
              <a:off x="6595603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flipV="1">
              <a:off x="6707997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flipV="1">
              <a:off x="6913075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flipV="1">
              <a:off x="6812604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flipV="1">
              <a:off x="6564690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flipV="1">
              <a:off x="6748737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flipV="1">
              <a:off x="7158893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flipV="1">
              <a:off x="7320215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flipV="1">
              <a:off x="5403616" y="3831608"/>
              <a:ext cx="81481" cy="8229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flipV="1">
              <a:off x="6117604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flipV="1">
              <a:off x="5912526" y="3831608"/>
              <a:ext cx="81481" cy="8229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066800"/>
                <a:ext cx="7967870" cy="5026144"/>
              </a:xfrm>
            </p:spPr>
            <p:txBody>
              <a:bodyPr/>
              <a:lstStyle/>
              <a:p>
                <a:pPr marL="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dirty="0"/>
                  <a:t>Indicators are monitored by </a:t>
                </a:r>
                <a:r>
                  <a:rPr lang="it-IT" b="1" i="1" dirty="0"/>
                  <a:t>confidence interval</a:t>
                </a:r>
                <a:r>
                  <a:rPr lang="it-IT" b="1" dirty="0"/>
                  <a:t>:</a:t>
                </a:r>
              </a:p>
              <a:p>
                <a:pPr marL="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it-IT" i="1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m:rPr>
                          <m:lit/>
                        </m:rPr>
                        <a:rPr lang="it-IT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b="1" dirty="0"/>
              </a:p>
              <a:p>
                <a:pPr marL="623888" lvl="1" indent="-2603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it-IT" dirty="0"/>
                  <a:t>: temporal mean </a:t>
                </a:r>
                <a:r>
                  <a:rPr lang="it-IT" dirty="0"/>
                  <a:t>of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it-IT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623888" lvl="1" indent="-2603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dirty="0"/>
                  <a:t>: </a:t>
                </a:r>
                <a:r>
                  <a:rPr lang="it-IT" dirty="0"/>
                  <a:t>temporal standard </a:t>
                </a:r>
                <a:r>
                  <a:rPr lang="it-IT" dirty="0"/>
                  <a:t>deviation of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it-IT" i="1" dirty="0">
                  <a:latin typeface="Cambria Math" panose="02040503050406030204" pitchFamily="18" charset="0"/>
                </a:endParaRPr>
              </a:p>
              <a:p>
                <a:pPr marL="623888" lvl="1" indent="-2603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dirty="0"/>
                  <a:t>: tuning </a:t>
                </a:r>
                <a:r>
                  <a:rPr lang="it-IT" dirty="0"/>
                  <a:t>parameter</a:t>
                </a:r>
              </a:p>
              <a:p>
                <a:pPr marL="457200" lvl="1" indent="0">
                  <a:buNone/>
                </a:pPr>
                <a:r>
                  <a:rPr lang="it-IT" b="1" dirty="0" smtClean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066800"/>
                <a:ext cx="7967870" cy="5026144"/>
              </a:xfrm>
              <a:blipFill rotWithShape="0">
                <a:blip r:embed="rId4"/>
                <a:stretch>
                  <a:fillRect l="-2295" t="-24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23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Outlier detection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066800"/>
                <a:ext cx="7967870" cy="2073965"/>
              </a:xfrm>
            </p:spPr>
            <p:txBody>
              <a:bodyPr/>
              <a:lstStyle/>
              <a:p>
                <a:pPr marL="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dirty="0" smtClean="0"/>
                  <a:t>Indicators are monitored by </a:t>
                </a:r>
                <a:r>
                  <a:rPr lang="it-IT" b="1" i="1" dirty="0" smtClean="0"/>
                  <a:t>confidence interval</a:t>
                </a:r>
                <a:r>
                  <a:rPr lang="it-IT" b="1" dirty="0" smtClean="0"/>
                  <a:t>:</a:t>
                </a:r>
              </a:p>
              <a:p>
                <a:pPr marL="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it-IT" i="1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m:rPr>
                          <m:lit/>
                        </m:rPr>
                        <a:rPr lang="it-IT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b="1" dirty="0" smtClean="0"/>
              </a:p>
              <a:p>
                <a:pPr marL="623888" lvl="1" indent="-2603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it-IT" dirty="0" smtClean="0"/>
                  <a:t>: temporal mean </a:t>
                </a:r>
                <a:r>
                  <a:rPr lang="it-IT" dirty="0"/>
                  <a:t>of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it-IT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 marL="623888" lvl="1" indent="-2603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2400" dirty="0"/>
                  <a:t>: </a:t>
                </a:r>
                <a:r>
                  <a:rPr lang="it-IT" sz="2400" dirty="0" smtClean="0"/>
                  <a:t>temporal standard </a:t>
                </a:r>
                <a:r>
                  <a:rPr lang="it-IT" sz="2400" dirty="0"/>
                  <a:t>deviation of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it-IT" sz="2400" i="1" dirty="0" smtClean="0">
                  <a:latin typeface="Cambria Math" panose="02040503050406030204" pitchFamily="18" charset="0"/>
                </a:endParaRPr>
              </a:p>
              <a:p>
                <a:pPr marL="623888" lvl="1" indent="-2603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2400" dirty="0"/>
                  <a:t>: tuning </a:t>
                </a:r>
                <a:r>
                  <a:rPr lang="it-IT" sz="2400" dirty="0" smtClean="0"/>
                  <a:t>parameter</a:t>
                </a:r>
                <a:endParaRPr lang="it-IT" dirty="0" smtClean="0"/>
              </a:p>
              <a:p>
                <a:pPr marL="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dirty="0" smtClean="0"/>
                  <a:t>Very </a:t>
                </a:r>
                <a:r>
                  <a:rPr lang="it-IT" b="1" dirty="0"/>
                  <a:t>efficient </a:t>
                </a:r>
                <a:r>
                  <a:rPr lang="it-IT" dirty="0"/>
                  <a:t>to run, but these techniques </a:t>
                </a:r>
                <a:r>
                  <a:rPr lang="it-IT" b="1" dirty="0"/>
                  <a:t>are meant for i.i.d. random variables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dirty="0" smtClean="0"/>
                  <a:t>Unfortunately</a:t>
                </a:r>
                <a:r>
                  <a:rPr lang="it-IT" dirty="0"/>
                  <a:t>, changes in the scene or in the illumination bring </a:t>
                </a:r>
                <a:r>
                  <a:rPr lang="it-IT" b="1" dirty="0"/>
                  <a:t>unpredictable trends </a:t>
                </a:r>
                <a:r>
                  <a:rPr lang="it-IT" dirty="0"/>
                  <a:t>inside our indicators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it-IT" dirty="0" smtClean="0"/>
              </a:p>
              <a:p>
                <a:pPr marL="45720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b="1" dirty="0" smtClean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066800"/>
                <a:ext cx="7967870" cy="2073965"/>
              </a:xfrm>
              <a:blipFill rotWithShape="0">
                <a:blip r:embed="rId3"/>
                <a:stretch>
                  <a:fillRect l="-2295" t="-5882" r="-306" b="-932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43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b="1" dirty="0" smtClean="0"/>
                  <a:t>Compute the temporal derivative </a:t>
                </a:r>
                <a:r>
                  <a:rPr lang="it-IT" dirty="0" smtClean="0"/>
                  <a:t>of the indicators </a:t>
                </a:r>
                <a:br>
                  <a:rPr lang="it-IT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it-IT" i="1" dirty="0"/>
              </a:p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b="1" dirty="0" smtClean="0"/>
                  <a:t>Outliers in the detrended indicators</a:t>
                </a:r>
                <a:r>
                  <a:rPr lang="it-IT" dirty="0" smtClean="0"/>
                  <a:t> </a:t>
                </a:r>
                <a:r>
                  <a:rPr lang="it-IT" dirty="0"/>
                  <a:t>are </a:t>
                </a:r>
                <a:r>
                  <a:rPr lang="it-IT" dirty="0" smtClean="0"/>
                  <a:t>found as values falling outside the </a:t>
                </a:r>
                <a:r>
                  <a:rPr lang="it-IT" dirty="0"/>
                  <a:t>confidence </a:t>
                </a:r>
                <a:r>
                  <a:rPr lang="it-IT" dirty="0" smtClean="0"/>
                  <a:t>interval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r>
                  <a:rPr lang="it-IT" i="1" dirty="0" smtClean="0">
                    <a:latin typeface="Cambria Math" panose="02040503050406030204" pitchFamily="18" charset="0"/>
                  </a:rPr>
                  <a:t/>
                </a:r>
                <a:br>
                  <a:rPr lang="it-IT" i="1" dirty="0" smtClean="0">
                    <a:latin typeface="Cambria Math" panose="02040503050406030204" pitchFamily="18" charset="0"/>
                  </a:rPr>
                </a:br>
                <a:endParaRPr lang="it-IT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it-IT" dirty="0" smtClean="0"/>
                  <a:t>: temporal mean </a:t>
                </a:r>
                <a:r>
                  <a:rPr lang="it-IT" dirty="0"/>
                  <a:t>of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it-IT" dirty="0"/>
              </a:p>
              <a:p>
                <a:pPr marL="228600" lvl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dirty="0"/>
                  <a:t>: </a:t>
                </a:r>
                <a:r>
                  <a:rPr lang="it-IT" dirty="0" smtClean="0"/>
                  <a:t>temporal standard deviation of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it-IT" dirty="0"/>
              </a:p>
              <a:p>
                <a:pPr marL="228600" lvl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dirty="0"/>
                  <a:t>: tuning </a:t>
                </a:r>
                <a:r>
                  <a:rPr lang="it-IT" dirty="0" smtClean="0"/>
                  <a:t>parameter</a:t>
                </a:r>
              </a:p>
              <a:p>
                <a:pPr lvl="2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it-IT" sz="24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224" t="-17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Detrending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863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991" y="944563"/>
            <a:ext cx="7724438" cy="560863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mtClean="0"/>
              <a:t>Example: camera displacements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01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526093" y="6380079"/>
            <a:ext cx="10183660" cy="477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592931" y="909638"/>
            <a:ext cx="8229599" cy="3835483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b="1" dirty="0"/>
              <a:t>Scenario</a:t>
            </a:r>
            <a:r>
              <a:rPr lang="it-IT" b="1" dirty="0"/>
              <a:t>: </a:t>
            </a:r>
            <a:r>
              <a:rPr lang="it-IT" dirty="0"/>
              <a:t>video monitoring systems operating outdoor and in harsh environments</a:t>
            </a:r>
            <a:endParaRPr lang="it-IT" b="1" dirty="0"/>
          </a:p>
          <a:p>
            <a:pPr marL="0" indent="0">
              <a:buNone/>
            </a:pPr>
            <a:r>
              <a:rPr lang="en-US" b="1" dirty="0"/>
              <a:t>Tampering Detection</a:t>
            </a:r>
            <a:r>
              <a:rPr lang="it-IT" b="1" dirty="0"/>
              <a:t>: </a:t>
            </a:r>
            <a:r>
              <a:rPr lang="it-IT" dirty="0"/>
              <a:t>automatic identification of events that could prevent the correct image acquisition</a:t>
            </a:r>
          </a:p>
          <a:p>
            <a:pPr lvl="1"/>
            <a:r>
              <a:rPr lang="it-IT" i="1" dirty="0"/>
              <a:t>Camera sabotage</a:t>
            </a:r>
          </a:p>
          <a:p>
            <a:pPr lvl="1"/>
            <a:r>
              <a:rPr lang="it-IT" i="1" dirty="0"/>
              <a:t>Natural phenomena </a:t>
            </a:r>
            <a:r>
              <a:rPr lang="it-IT" dirty="0"/>
              <a:t>(wind, rain drops, snow…)</a:t>
            </a:r>
            <a:endParaRPr lang="it-IT" i="1" dirty="0"/>
          </a:p>
          <a:p>
            <a:pPr marL="0" indent="0">
              <a:buNone/>
            </a:pPr>
            <a:r>
              <a:rPr lang="it-IT" b="1" dirty="0"/>
              <a:t>Degradations on images:</a:t>
            </a:r>
          </a:p>
          <a:p>
            <a:pPr marL="742950" lvl="1" indent="-285750"/>
            <a:r>
              <a:rPr lang="it-IT" dirty="0"/>
              <a:t>Change of the camera view-point</a:t>
            </a:r>
          </a:p>
          <a:p>
            <a:pPr marL="742950" lvl="1" indent="-285750"/>
            <a:r>
              <a:rPr lang="it-IT" dirty="0"/>
              <a:t>Blurring artefacts</a:t>
            </a:r>
          </a:p>
          <a:p>
            <a:pPr marL="457200" lvl="1" indent="0">
              <a:buNone/>
            </a:pPr>
            <a:r>
              <a:rPr lang="it-IT" dirty="0"/>
              <a:t>which causes a substantial loss of information </a:t>
            </a:r>
          </a:p>
          <a:p>
            <a:pPr marL="742950" lvl="1" indent="-285750"/>
            <a:endParaRPr lang="it-IT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/>
            <a:endParaRPr lang="en-US" sz="1800" dirty="0">
              <a:solidFill>
                <a:srgbClr val="1F497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Motivation</a:t>
            </a:r>
            <a:endParaRPr lang="it-IT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698945"/>
              </p:ext>
            </p:extLst>
          </p:nvPr>
        </p:nvGraphicFramePr>
        <p:xfrm>
          <a:off x="2377087" y="5119680"/>
          <a:ext cx="2233188" cy="163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" name="Acrobat Document" r:id="rId4" imgW="4276641" imgH="3133580" progId="AcroExch.Document.11">
                  <p:embed/>
                </p:oleObj>
              </mc:Choice>
              <mc:Fallback>
                <p:oleObj name="Acrobat Document" r:id="rId4" imgW="4276641" imgH="31335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77087" y="5119680"/>
                        <a:ext cx="2233188" cy="1636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770946"/>
              </p:ext>
            </p:extLst>
          </p:nvPr>
        </p:nvGraphicFramePr>
        <p:xfrm>
          <a:off x="75994" y="5119680"/>
          <a:ext cx="2233186" cy="1640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" name="Acrobat Document" r:id="rId6" imgW="4381298" imgH="3219228" progId="AcroExch.Document.11">
                  <p:embed/>
                </p:oleObj>
              </mc:Choice>
              <mc:Fallback>
                <p:oleObj name="Acrobat Document" r:id="rId6" imgW="4381298" imgH="321922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994" y="5119680"/>
                        <a:ext cx="2233186" cy="1640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443337"/>
              </p:ext>
            </p:extLst>
          </p:nvPr>
        </p:nvGraphicFramePr>
        <p:xfrm>
          <a:off x="4678182" y="5090118"/>
          <a:ext cx="2181792" cy="163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" name="Acrobat Document" r:id="rId8" imgW="4495665" imgH="3371611" progId="AcroExch.Document.11">
                  <p:embed/>
                </p:oleObj>
              </mc:Choice>
              <mc:Fallback>
                <p:oleObj name="Acrobat Document" r:id="rId8" imgW="4495665" imgH="3371611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78182" y="5090118"/>
                        <a:ext cx="2181792" cy="1636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257059"/>
              </p:ext>
            </p:extLst>
          </p:nvPr>
        </p:nvGraphicFramePr>
        <p:xfrm>
          <a:off x="6927881" y="5090118"/>
          <a:ext cx="2181792" cy="163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" name="Acrobat Document" r:id="rId10" imgW="4495665" imgH="3371611" progId="AcroExch.Document.11">
                  <p:embed/>
                </p:oleObj>
              </mc:Choice>
              <mc:Fallback>
                <p:oleObj name="Acrobat Document" r:id="rId10" imgW="4495665" imgH="3371611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27881" y="5090118"/>
                        <a:ext cx="2181792" cy="1636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13151" y="3269293"/>
            <a:ext cx="8617907" cy="1689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954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208" y="3298942"/>
            <a:ext cx="3962432" cy="2971824"/>
          </a:xfrm>
          <a:prstGeom prst="rect">
            <a:avLst/>
          </a:prstGeom>
          <a:blipFill dpi="0" rotWithShape="1">
            <a:blip r:embed="rId3">
              <a:alphaModFix amt="42000"/>
            </a:blip>
            <a:srcRect/>
            <a:tile tx="0" ty="0" sx="100000" sy="100000" flip="none" algn="tl"/>
          </a:blipFill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8224838" cy="3241935"/>
          </a:xfrm>
        </p:spPr>
        <p:txBody>
          <a:bodyPr/>
          <a:lstStyle/>
          <a:p>
            <a:r>
              <a:rPr lang="it-IT" smtClean="0"/>
              <a:t>Video parts with different degrees of texture and dynamics</a:t>
            </a:r>
          </a:p>
          <a:p>
            <a:r>
              <a:rPr lang="it-IT" smtClean="0"/>
              <a:t>Indicators applied in different areas of the image have different behaviours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Segmentation</a:t>
            </a:r>
            <a:endParaRPr lang="it-IT"/>
          </a:p>
        </p:txBody>
      </p:sp>
      <p:cxnSp>
        <p:nvCxnSpPr>
          <p:cNvPr id="9" name="Straight Arrow Connector 8"/>
          <p:cNvCxnSpPr>
            <a:stCxn id="11" idx="3"/>
          </p:cNvCxnSpPr>
          <p:nvPr/>
        </p:nvCxnSpPr>
        <p:spPr>
          <a:xfrm flipV="1">
            <a:off x="1530260" y="5754804"/>
            <a:ext cx="149869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0251" y="5431639"/>
            <a:ext cx="125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dynamics</a:t>
            </a:r>
            <a:endParaRPr lang="it-IT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652180" y="4768219"/>
            <a:ext cx="1472520" cy="5086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92894" y="5053562"/>
            <a:ext cx="1250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and low textured</a:t>
            </a:r>
            <a:endParaRPr lang="it-IT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/>
          <p:cNvCxnSpPr>
            <a:stCxn id="16" idx="1"/>
          </p:cNvCxnSpPr>
          <p:nvPr/>
        </p:nvCxnSpPr>
        <p:spPr>
          <a:xfrm flipH="1" flipV="1">
            <a:off x="4581525" y="3407513"/>
            <a:ext cx="2654769" cy="470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36294" y="2992946"/>
            <a:ext cx="1250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and high textured</a:t>
            </a:r>
            <a:endParaRPr lang="it-IT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21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8224838" cy="3241935"/>
          </a:xfrm>
        </p:spPr>
        <p:txBody>
          <a:bodyPr/>
          <a:lstStyle/>
          <a:p>
            <a:r>
              <a:rPr lang="it-IT" smtClean="0"/>
              <a:t>Video parts with different degrees of texture and dynamics</a:t>
            </a:r>
          </a:p>
          <a:p>
            <a:r>
              <a:rPr lang="it-IT" smtClean="0"/>
              <a:t>Indicators applied in different areas of the image have different behaviours</a:t>
            </a:r>
          </a:p>
          <a:p>
            <a:r>
              <a:rPr lang="it-IT" smtClean="0"/>
              <a:t>An </a:t>
            </a:r>
            <a:r>
              <a:rPr lang="it-IT" i="1" smtClean="0"/>
              <a:t>adaptive segmentation </a:t>
            </a:r>
            <a:r>
              <a:rPr lang="it-IT" smtClean="0"/>
              <a:t>of the image is able to make the tampering detection more robust.</a:t>
            </a:r>
            <a:endParaRPr lang="it-IT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Segmentation</a:t>
            </a:r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208" y="3298942"/>
            <a:ext cx="3962432" cy="2971824"/>
          </a:xfrm>
          <a:prstGeom prst="rect">
            <a:avLst/>
          </a:prstGeom>
          <a:blipFill dpi="0" rotWithShape="1">
            <a:blip r:embed="rId4">
              <a:alphaModFix amt="42000"/>
            </a:blip>
            <a:srcRect/>
            <a:tile tx="0" ty="0" sx="100000" sy="100000" flip="none" algn="tl"/>
          </a:blipFill>
        </p:spPr>
      </p:pic>
      <p:sp>
        <p:nvSpPr>
          <p:cNvPr id="8" name="Rectangle 7"/>
          <p:cNvSpPr/>
          <p:nvPr/>
        </p:nvSpPr>
        <p:spPr>
          <a:xfrm>
            <a:off x="2520208" y="3298942"/>
            <a:ext cx="3962432" cy="2971824"/>
          </a:xfrm>
          <a:prstGeom prst="rect">
            <a:avLst/>
          </a:prstGeom>
          <a:blipFill dpi="0" rotWithShape="1">
            <a:blip r:embed="rId4">
              <a:alphaModFix amt="2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Straight Arrow Connector 8"/>
          <p:cNvCxnSpPr>
            <a:stCxn id="10" idx="3"/>
          </p:cNvCxnSpPr>
          <p:nvPr/>
        </p:nvCxnSpPr>
        <p:spPr>
          <a:xfrm flipV="1">
            <a:off x="1530260" y="5754804"/>
            <a:ext cx="149869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0251" y="5431639"/>
            <a:ext cx="125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dynamics</a:t>
            </a:r>
            <a:endParaRPr lang="it-IT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652180" y="4768219"/>
            <a:ext cx="1472520" cy="5086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92894" y="5053562"/>
            <a:ext cx="1250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and low textured</a:t>
            </a:r>
            <a:endParaRPr lang="it-IT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 flipV="1">
            <a:off x="4581525" y="3407513"/>
            <a:ext cx="2654769" cy="470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36294" y="2992946"/>
            <a:ext cx="1250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and high textured</a:t>
            </a:r>
            <a:endParaRPr lang="it-IT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5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it-IT" b="1" dirty="0" smtClean="0"/>
                  <a:t>Feature vector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it-IT" dirty="0" smtClean="0"/>
                  <a:t> from training set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  <m:d>
                            <m:d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it-IT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it-IT" dirty="0" smtClean="0"/>
                  <a:t>: row and column number of pixel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it-IT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d>
                      <m:d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it-IT" dirty="0" smtClean="0"/>
                  <a:t>: mean and standard deviation of the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it-IT" dirty="0" smtClean="0"/>
                  <a:t> at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 smtClean="0"/>
                  <a:t> </a:t>
                </a:r>
                <a:r>
                  <a:rPr lang="it-IT" smtClean="0"/>
                  <a:t>during time</a:t>
                </a:r>
                <a:endParaRPr lang="it-IT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it-IT" dirty="0"/>
                  <a:t>: mean and standard deviation of the </a:t>
                </a:r>
                <a:r>
                  <a:rPr lang="it-IT" dirty="0" smtClean="0"/>
                  <a:t>gradient norm at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 smtClean="0"/>
                  <a:t> </a:t>
                </a:r>
                <a:r>
                  <a:rPr lang="it-IT" smtClean="0"/>
                  <a:t>during time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076" t="-24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Segmentation</a:t>
            </a:r>
            <a:endParaRPr lang="it-IT" dirty="0"/>
          </a:p>
        </p:txBody>
      </p:sp>
      <p:pic>
        <p:nvPicPr>
          <p:cNvPr id="27" name="Immagin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9208" y="4819358"/>
            <a:ext cx="2167950" cy="1628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8" name="Immagin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6322" y="3985487"/>
            <a:ext cx="1462297" cy="1097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Immagin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3984" y="5349343"/>
            <a:ext cx="1464635" cy="1098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Immagin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15" y="3984122"/>
            <a:ext cx="1462297" cy="1098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Immagin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555" y="5349343"/>
            <a:ext cx="1462727" cy="1098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3509140" y="3637150"/>
                <a:ext cx="328231" cy="375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it-IT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140" y="3637150"/>
                <a:ext cx="328231" cy="375424"/>
              </a:xfrm>
              <a:prstGeom prst="rect">
                <a:avLst/>
              </a:prstGeom>
              <a:blipFill rotWithShape="0">
                <a:blip r:embed="rId16"/>
                <a:stretch>
                  <a:fillRect r="-188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462639" y="5029272"/>
                <a:ext cx="431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it-IT" sz="140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39" y="5029272"/>
                <a:ext cx="431080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006168" y="3637150"/>
                <a:ext cx="382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168" y="3637150"/>
                <a:ext cx="382604" cy="369332"/>
              </a:xfrm>
              <a:prstGeom prst="rect">
                <a:avLst/>
              </a:prstGeom>
              <a:blipFill rotWithShape="0">
                <a:blip r:embed="rId18"/>
                <a:stretch>
                  <a:fillRect r="-25397"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961495" y="5004618"/>
                <a:ext cx="469616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it-IT" sz="140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495" y="5004618"/>
                <a:ext cx="469616" cy="391902"/>
              </a:xfrm>
              <a:prstGeom prst="rect">
                <a:avLst/>
              </a:prstGeom>
              <a:blipFill rotWithShape="0">
                <a:blip r:embed="rId1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/>
          <p:cNvSpPr/>
          <p:nvPr/>
        </p:nvSpPr>
        <p:spPr>
          <a:xfrm rot="19912407">
            <a:off x="2474024" y="5354502"/>
            <a:ext cx="371849" cy="393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22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it-IT" b="1" dirty="0" smtClean="0"/>
                  <a:t>Feature vector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it-IT" dirty="0" smtClean="0"/>
                  <a:t> from training set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b="1" i="1" smtClean="0"/>
                  <a:t>Weighted</a:t>
                </a:r>
                <a:r>
                  <a:rPr lang="it-IT" b="1" smtClean="0"/>
                  <a:t> </a:t>
                </a:r>
                <a:r>
                  <a:rPr lang="it-IT" b="1" dirty="0" smtClean="0"/>
                  <a:t>k-means </a:t>
                </a:r>
                <a:r>
                  <a:rPr lang="it-IT" dirty="0" smtClean="0"/>
                  <a:t>clustering over feature vectors</a:t>
                </a:r>
              </a:p>
              <a:p>
                <a:pPr lvl="1"/>
                <a:r>
                  <a:rPr lang="it-IT" dirty="0" smtClean="0"/>
                  <a:t>Euclidean distances are scaled by a weight inverserly proportional to the standard deviation over the cluster</a:t>
                </a:r>
              </a:p>
              <a:p>
                <a:pPr lvl="1"/>
                <a:r>
                  <a:rPr lang="it-IT" b="1" dirty="0" smtClean="0"/>
                  <a:t>Calinski-Harabasz criterion </a:t>
                </a:r>
                <a:r>
                  <a:rPr lang="it-IT" dirty="0" smtClean="0"/>
                  <a:t>for number of cluster choice</a:t>
                </a:r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2076" t="-24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Segmentation</a:t>
            </a:r>
            <a:endParaRPr lang="it-IT" dirty="0"/>
          </a:p>
        </p:txBody>
      </p:sp>
      <p:pic>
        <p:nvPicPr>
          <p:cNvPr id="24" name="Immagin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9208" y="4819358"/>
            <a:ext cx="2167950" cy="1628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" name="Immagine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6322" y="3985487"/>
            <a:ext cx="1462297" cy="1097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Immagin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3984" y="5349343"/>
            <a:ext cx="1464635" cy="1098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Immagin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15" y="3984122"/>
            <a:ext cx="1462297" cy="1098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Immagin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555" y="5349343"/>
            <a:ext cx="1462727" cy="1098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509140" y="3637150"/>
                <a:ext cx="328231" cy="375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it-IT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140" y="3637150"/>
                <a:ext cx="328231" cy="375424"/>
              </a:xfrm>
              <a:prstGeom prst="rect">
                <a:avLst/>
              </a:prstGeom>
              <a:blipFill rotWithShape="0">
                <a:blip r:embed="rId16"/>
                <a:stretch>
                  <a:fillRect r="-188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3462639" y="5029272"/>
                <a:ext cx="431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it-IT" sz="140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39" y="5029272"/>
                <a:ext cx="431080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006168" y="3637150"/>
                <a:ext cx="382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168" y="3637150"/>
                <a:ext cx="382604" cy="369332"/>
              </a:xfrm>
              <a:prstGeom prst="rect">
                <a:avLst/>
              </a:prstGeom>
              <a:blipFill rotWithShape="0">
                <a:blip r:embed="rId18"/>
                <a:stretch>
                  <a:fillRect r="-25397"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961495" y="5004618"/>
                <a:ext cx="469616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it-IT" sz="140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495" y="5004618"/>
                <a:ext cx="469616" cy="391902"/>
              </a:xfrm>
              <a:prstGeom prst="rect">
                <a:avLst/>
              </a:prstGeom>
              <a:blipFill rotWithShape="0">
                <a:blip r:embed="rId1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Immagine 8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761" y="4654259"/>
            <a:ext cx="2404820" cy="17940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Right Arrow 33"/>
          <p:cNvSpPr/>
          <p:nvPr/>
        </p:nvSpPr>
        <p:spPr>
          <a:xfrm rot="2010219">
            <a:off x="6049314" y="5354501"/>
            <a:ext cx="371849" cy="393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ight Arrow 34"/>
          <p:cNvSpPr/>
          <p:nvPr/>
        </p:nvSpPr>
        <p:spPr>
          <a:xfrm rot="19912407">
            <a:off x="2474024" y="5354502"/>
            <a:ext cx="371849" cy="393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229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066800"/>
                <a:ext cx="8224838" cy="1984656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it-IT" b="1" dirty="0" smtClean="0"/>
                  <a:t>Feature vector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it-IT" dirty="0" smtClean="0"/>
                  <a:t> from training set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b="1" i="1" smtClean="0"/>
                  <a:t>Weighted</a:t>
                </a:r>
                <a:r>
                  <a:rPr lang="it-IT" b="1" smtClean="0"/>
                  <a:t> </a:t>
                </a:r>
                <a:r>
                  <a:rPr lang="it-IT" b="1" dirty="0" smtClean="0"/>
                  <a:t>k-means </a:t>
                </a:r>
                <a:r>
                  <a:rPr lang="it-IT" dirty="0" smtClean="0"/>
                  <a:t>clustering over feature vectors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b="1" smtClean="0"/>
                  <a:t>Refinement </a:t>
                </a:r>
                <a:r>
                  <a:rPr lang="it-IT" dirty="0" smtClean="0"/>
                  <a:t>with </a:t>
                </a:r>
                <a:r>
                  <a:rPr lang="it-IT" b="1" i="1" dirty="0"/>
                  <a:t>m</a:t>
                </a:r>
                <a:r>
                  <a:rPr lang="it-IT" b="1" i="1" dirty="0" smtClean="0"/>
                  <a:t>orphological operators </a:t>
                </a:r>
                <a:r>
                  <a:rPr lang="it-IT" dirty="0" smtClean="0"/>
                  <a:t>to remove boundaries and tiny regions</a:t>
                </a:r>
                <a:endParaRPr lang="it-IT" b="1" dirty="0" smtClean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066800"/>
                <a:ext cx="8224838" cy="1984656"/>
              </a:xfrm>
              <a:blipFill rotWithShape="0">
                <a:blip r:embed="rId15"/>
                <a:stretch>
                  <a:fillRect l="-2076" t="-61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Segmentation</a:t>
            </a:r>
            <a:endParaRPr lang="it-IT" dirty="0"/>
          </a:p>
        </p:txBody>
      </p:sp>
      <p:sp>
        <p:nvSpPr>
          <p:cNvPr id="1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905256" y="6553200"/>
            <a:ext cx="3838194" cy="304800"/>
          </a:xfrm>
        </p:spPr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pic>
        <p:nvPicPr>
          <p:cNvPr id="18" name="Immagine 7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9208" y="4819358"/>
            <a:ext cx="2167950" cy="1628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9" name="Immagine 1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6322" y="3985487"/>
            <a:ext cx="1462297" cy="1097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Immagine 8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3984" y="5349343"/>
            <a:ext cx="1464635" cy="1098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Immagine 9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15" y="3984122"/>
            <a:ext cx="1462297" cy="1098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Immagine 8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555" y="5349343"/>
            <a:ext cx="1462727" cy="1098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509140" y="3637150"/>
                <a:ext cx="328231" cy="375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it-IT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140" y="3637150"/>
                <a:ext cx="328231" cy="375424"/>
              </a:xfrm>
              <a:prstGeom prst="rect">
                <a:avLst/>
              </a:prstGeom>
              <a:blipFill rotWithShape="0">
                <a:blip r:embed="rId21"/>
                <a:stretch>
                  <a:fillRect r="-188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462639" y="5029272"/>
                <a:ext cx="431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it-IT" sz="140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39" y="5029272"/>
                <a:ext cx="431080" cy="36933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006168" y="3637150"/>
                <a:ext cx="382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168" y="3637150"/>
                <a:ext cx="382604" cy="369332"/>
              </a:xfrm>
              <a:prstGeom prst="rect">
                <a:avLst/>
              </a:prstGeom>
              <a:blipFill rotWithShape="0">
                <a:blip r:embed="rId23"/>
                <a:stretch>
                  <a:fillRect r="-25397"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961495" y="5004618"/>
                <a:ext cx="469616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it-IT" sz="140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495" y="5004618"/>
                <a:ext cx="469616" cy="391902"/>
              </a:xfrm>
              <a:prstGeom prst="rect">
                <a:avLst/>
              </a:prstGeom>
              <a:blipFill rotWithShape="0">
                <a:blip r:embed="rId2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magine 8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761" y="4654259"/>
            <a:ext cx="2404820" cy="17940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Right Arrow 28"/>
          <p:cNvSpPr/>
          <p:nvPr/>
        </p:nvSpPr>
        <p:spPr>
          <a:xfrm rot="16200000">
            <a:off x="7516246" y="4213472"/>
            <a:ext cx="371849" cy="393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" name="Immagine 9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824" y="2399722"/>
            <a:ext cx="2398695" cy="1792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ight Arrow 30"/>
          <p:cNvSpPr/>
          <p:nvPr/>
        </p:nvSpPr>
        <p:spPr>
          <a:xfrm rot="2010219">
            <a:off x="6049314" y="5354501"/>
            <a:ext cx="371849" cy="393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ight Arrow 31"/>
          <p:cNvSpPr/>
          <p:nvPr/>
        </p:nvSpPr>
        <p:spPr>
          <a:xfrm rot="19912407">
            <a:off x="2474024" y="5354502"/>
            <a:ext cx="371849" cy="393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476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066800"/>
                <a:ext cx="8224838" cy="178117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it-IT" b="1" dirty="0" smtClean="0"/>
                  <a:t>Feature vector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it-IT" dirty="0" smtClean="0"/>
                  <a:t> from training set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b="1" i="1" smtClean="0"/>
                  <a:t>Weighted</a:t>
                </a:r>
                <a:r>
                  <a:rPr lang="it-IT" b="1" smtClean="0"/>
                  <a:t> </a:t>
                </a:r>
                <a:r>
                  <a:rPr lang="it-IT" b="1" dirty="0" smtClean="0"/>
                  <a:t>k-means </a:t>
                </a:r>
                <a:r>
                  <a:rPr lang="it-IT" dirty="0" smtClean="0"/>
                  <a:t>clustering over feature vectors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b="1" smtClean="0"/>
                  <a:t>Refinement </a:t>
                </a:r>
                <a:r>
                  <a:rPr lang="it-IT" dirty="0" smtClean="0"/>
                  <a:t>with </a:t>
                </a:r>
                <a:r>
                  <a:rPr lang="it-IT" b="1" i="1" dirty="0"/>
                  <a:t>m</a:t>
                </a:r>
                <a:r>
                  <a:rPr lang="it-IT" b="1" i="1" dirty="0" smtClean="0"/>
                  <a:t>orphological operators </a:t>
                </a:r>
                <a:r>
                  <a:rPr lang="it-IT" dirty="0" smtClean="0"/>
                  <a:t>to remove boundaries and tiny regions</a:t>
                </a:r>
                <a:endParaRPr lang="it-IT" b="1" dirty="0" smtClean="0"/>
              </a:p>
              <a:p>
                <a:endParaRPr lang="it-IT" smtClean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066800"/>
                <a:ext cx="8224838" cy="1781175"/>
              </a:xfrm>
              <a:blipFill rotWithShape="0">
                <a:blip r:embed="rId3"/>
                <a:stretch>
                  <a:fillRect l="-2076" t="-68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Segmentation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62025" y="2970212"/>
                <a:ext cx="7153275" cy="32496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it-IT" sz="2400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Indicators are then computed </a:t>
                </a:r>
                <a:r>
                  <a:rPr lang="it-IT" sz="24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each region</a:t>
                </a:r>
                <a:r>
                  <a:rPr lang="it-IT" sz="2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it-IT" sz="2400" dirty="0">
                    <a:solidFill>
                      <a:srgbClr val="002060"/>
                    </a:solidFill>
                  </a:rPr>
                  <a:t/>
                </a:r>
                <a:br>
                  <a:rPr lang="it-IT" sz="2400" dirty="0">
                    <a:solidFill>
                      <a:srgbClr val="00206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sSub>
                            <m:sSubPr>
                              <m:ctrlP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sSub>
                            <m:sSubPr>
                              <m:ctrlP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it-IT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it-IT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r>
                  <a:rPr lang="it-IT" sz="2400" dirty="0">
                    <a:solidFill>
                      <a:srgbClr val="002060"/>
                    </a:solidFill>
                  </a:rPr>
                  <a:t/>
                </a:r>
                <a:br>
                  <a:rPr lang="it-IT" sz="2400" dirty="0">
                    <a:solidFill>
                      <a:srgbClr val="00206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it-IT" sz="2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k-th region extracted from image</a:t>
                </a:r>
                <a:r>
                  <a:rPr lang="it-IT" sz="24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it-IT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it-IT" sz="2400" dirty="0">
                  <a:solidFill>
                    <a:srgbClr val="00206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it-IT" sz="2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number of pixels in the k-th region</a:t>
                </a:r>
                <a:r>
                  <a:rPr lang="it-IT" sz="24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it-IT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it-IT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25" y="2970212"/>
                <a:ext cx="7153275" cy="3249614"/>
              </a:xfrm>
              <a:prstGeom prst="rect">
                <a:avLst/>
              </a:prstGeom>
              <a:blipFill rotWithShape="0">
                <a:blip r:embed="rId4"/>
                <a:stretch>
                  <a:fillRect l="-1364" b="-1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80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944563"/>
            <a:ext cx="7560460" cy="548957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mtClean="0"/>
              <a:t>Example: camera displacements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273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981226"/>
            <a:ext cx="7571954" cy="541624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mtClean="0"/>
              <a:t>Example: camera displacements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615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982706"/>
            <a:ext cx="7546331" cy="541328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mtClean="0"/>
              <a:t>Example: camera displacements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6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Algorithm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 bwMode="auto">
              <a:xfrm>
                <a:off x="246708" y="1021308"/>
                <a:ext cx="5832648" cy="5450463"/>
              </a:xfrm>
              <a:prstGeom prst="rect">
                <a:avLst/>
              </a:prstGeom>
              <a:noFill/>
              <a:ln w="28575">
                <a:noFill/>
                <a:prstDash val="dash"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it-IT" sz="2200" dirty="0" smtClean="0"/>
                  <a:t>Training phase, compute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=1…,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r>
                  <a:rPr lang="it-IT" sz="2200" dirty="0" smtClean="0"/>
                  <a:t/>
                </a:r>
                <a:br>
                  <a:rPr lang="it-IT" sz="2200" dirty="0" smtClean="0"/>
                </a:br>
                <a:endParaRPr lang="it-IT" sz="22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̅"/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r>
                  <a:rPr lang="it-IT" sz="2200" dirty="0" smtClean="0"/>
                  <a:t/>
                </a:r>
                <a:br>
                  <a:rPr lang="it-IT" sz="2200" dirty="0" smtClean="0"/>
                </a:br>
                <a:r>
                  <a:rPr lang="it-IT" sz="2200" dirty="0" smtClean="0"/>
                  <a:t> </a:t>
                </a:r>
                <a:endParaRPr lang="it-IT" sz="2200" dirty="0"/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it-IT" sz="2200" dirty="0" smtClean="0"/>
                  <a:t>Get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it-IT" sz="2200" dirty="0" smtClean="0"/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it-IT" sz="2200" dirty="0" smtClean="0"/>
                  <a:t>Compute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it-IT" sz="2200" b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m:rPr>
                        <m:lit/>
                      </m:rPr>
                      <a:rPr lang="it-IT" sz="2200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it-IT" sz="2200" dirty="0" smtClean="0"/>
                  <a:t/>
                </a:r>
                <a:br>
                  <a:rPr lang="it-IT" sz="2200" dirty="0" smtClean="0"/>
                </a:br>
                <a:endParaRPr lang="it-IT" sz="2200" dirty="0" smtClean="0"/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it-IT" sz="2200" i="1" dirty="0" smtClean="0"/>
                  <a:t>If</a:t>
                </a:r>
                <a:r>
                  <a:rPr lang="it-IT" sz="2200" dirty="0" smtClean="0"/>
                  <a:t>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&lt;−</m:t>
                    </m:r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it-IT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200" i="1" dirty="0" smtClean="0"/>
                  <a:t>then</a:t>
                </a:r>
                <a:r>
                  <a:rPr lang="it-IT" sz="2200" dirty="0" smtClean="0"/>
                  <a:t> </a:t>
                </a:r>
                <a:br>
                  <a:rPr lang="it-IT" sz="2200" dirty="0" smtClean="0"/>
                </a:br>
                <a:r>
                  <a:rPr lang="it-IT" sz="2200" dirty="0" smtClean="0"/>
                  <a:t>    raise </a:t>
                </a:r>
                <a:r>
                  <a:rPr lang="it-IT" sz="2200" dirty="0" smtClean="0"/>
                  <a:t>a blurring alert</a:t>
                </a:r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it-IT" sz="2200" i="1" dirty="0"/>
                  <a:t>If</a:t>
                </a:r>
                <a:r>
                  <a:rPr lang="it-IT" sz="2200" dirty="0"/>
                  <a:t> </a:t>
                </a:r>
                <a14:m>
                  <m:oMath xmlns:m="http://schemas.openxmlformats.org/officeDocument/2006/math">
                    <m:r>
                      <a:rPr lang="it-IT" sz="2200" b="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200" b="0" i="1">
                        <a:latin typeface="Cambria Math" panose="02040503050406030204" pitchFamily="18" charset="0"/>
                      </a:rPr>
                      <m:t>&lt;−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it-IT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it-IT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it-IT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it-IT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it-I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it-IT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it-IT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it-IT" sz="2200" dirty="0" smtClean="0"/>
                  <a:t> </a:t>
                </a:r>
                <a:r>
                  <a:rPr lang="it-IT" sz="2200" i="1" dirty="0" smtClean="0"/>
                  <a:t>for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200" b="0" i="1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200" b="0" i="1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it-IT" sz="2200" dirty="0" smtClean="0"/>
                  <a:t> regions </a:t>
                </a:r>
                <a:r>
                  <a:rPr lang="it-IT" sz="2200" i="1" dirty="0" smtClean="0"/>
                  <a:t>then</a:t>
                </a:r>
                <a:r>
                  <a:rPr lang="it-IT" sz="2200" dirty="0" smtClean="0"/>
                  <a:t> </a:t>
                </a:r>
                <a:br>
                  <a:rPr lang="it-IT" sz="2200" dirty="0" smtClean="0"/>
                </a:br>
                <a:r>
                  <a:rPr lang="it-IT" sz="2200" dirty="0" smtClean="0"/>
                  <a:t>    raise </a:t>
                </a:r>
                <a:r>
                  <a:rPr lang="it-IT" sz="2200" dirty="0" smtClean="0"/>
                  <a:t>a camera displacement alert</a:t>
                </a:r>
                <a:endParaRPr lang="en-US" sz="2200" dirty="0" smtClean="0"/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endParaRPr lang="en-US" sz="2200" dirty="0" smtClean="0"/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200" dirty="0" smtClean="0"/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6708" y="1021308"/>
                <a:ext cx="5832648" cy="5450463"/>
              </a:xfrm>
              <a:prstGeom prst="rect">
                <a:avLst/>
              </a:prstGeom>
              <a:blipFill rotWithShape="0">
                <a:blip r:embed="rId3"/>
                <a:stretch>
                  <a:fillRect l="-2717" t="-1566"/>
                </a:stretch>
              </a:blipFill>
              <a:ln w="28575">
                <a:noFill/>
                <a:prstDash val="dash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6198468" y="2293485"/>
            <a:ext cx="2040607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mtClean="0">
                <a:solidFill>
                  <a:srgbClr val="FFFFFF"/>
                </a:solidFill>
              </a:rPr>
              <a:t>Training phase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15960" y="3458282"/>
            <a:ext cx="2016000" cy="72000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mtClean="0">
                <a:solidFill>
                  <a:srgbClr val="FFFFFF"/>
                </a:solidFill>
              </a:rPr>
              <a:t>Operational phase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7597" y="2714172"/>
            <a:ext cx="5951758" cy="986971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0312" y="958236"/>
            <a:ext cx="5904654" cy="1561842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7046902" y="2040543"/>
            <a:ext cx="36012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amond 13"/>
          <p:cNvSpPr/>
          <p:nvPr/>
        </p:nvSpPr>
        <p:spPr>
          <a:xfrm>
            <a:off x="6254060" y="4617778"/>
            <a:ext cx="1944216" cy="864096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mtClean="0">
                <a:solidFill>
                  <a:sysClr val="windowText" lastClr="000000"/>
                </a:solidFill>
              </a:rPr>
              <a:t>Detect?</a:t>
            </a:r>
            <a:endParaRPr lang="it-IT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Straight Arrow Connector 14"/>
          <p:cNvCxnSpPr>
            <a:stCxn id="9" idx="2"/>
            <a:endCxn id="10" idx="0"/>
          </p:cNvCxnSpPr>
          <p:nvPr/>
        </p:nvCxnSpPr>
        <p:spPr>
          <a:xfrm>
            <a:off x="7218772" y="3013485"/>
            <a:ext cx="5188" cy="44479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14" idx="0"/>
          </p:cNvCxnSpPr>
          <p:nvPr/>
        </p:nvCxnSpPr>
        <p:spPr>
          <a:xfrm>
            <a:off x="7223960" y="4178282"/>
            <a:ext cx="2208" cy="43949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2"/>
          </p:cNvCxnSpPr>
          <p:nvPr/>
        </p:nvCxnSpPr>
        <p:spPr>
          <a:xfrm>
            <a:off x="7226168" y="5481874"/>
            <a:ext cx="0" cy="43949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59648" y="461777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000000"/>
                </a:solidFill>
              </a:rPr>
              <a:t>no</a:t>
            </a:r>
            <a:endParaRPr lang="it-IT" dirty="0">
              <a:solidFill>
                <a:srgbClr val="000000"/>
              </a:solidFill>
            </a:endParaRPr>
          </a:p>
        </p:txBody>
      </p:sp>
      <p:cxnSp>
        <p:nvCxnSpPr>
          <p:cNvPr id="19" name="Elbow Connector 18"/>
          <p:cNvCxnSpPr>
            <a:stCxn id="14" idx="3"/>
          </p:cNvCxnSpPr>
          <p:nvPr/>
        </p:nvCxnSpPr>
        <p:spPr>
          <a:xfrm flipH="1" flipV="1">
            <a:off x="7226168" y="3165864"/>
            <a:ext cx="972108" cy="1883962"/>
          </a:xfrm>
          <a:prstGeom prst="bentConnector4">
            <a:avLst>
              <a:gd name="adj1" fmla="val -79395"/>
              <a:gd name="adj2" fmla="val 100036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71413" y="1200826"/>
            <a:ext cx="181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mtClean="0">
                <a:solidFill>
                  <a:srgbClr val="000000"/>
                </a:solidFill>
              </a:rPr>
              <a:t>Training frames,</a:t>
            </a:r>
            <a:endParaRPr lang="it-IT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54060" y="1454494"/>
                <a:ext cx="2724849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𝑔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Γ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{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𝑘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=1,…,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𝐾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}</m:t>
                      </m:r>
                    </m:oMath>
                  </m:oMathPara>
                </a14:m>
                <a:endParaRPr lang="it-IT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060" y="1454494"/>
                <a:ext cx="2724849" cy="391902"/>
              </a:xfrm>
              <a:prstGeom prst="rect">
                <a:avLst/>
              </a:prstGeom>
              <a:blipFill rotWithShape="0">
                <a:blip r:embed="rId4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7336648" y="543530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000000"/>
                </a:solidFill>
              </a:rPr>
              <a:t>yes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7598" y="3877216"/>
            <a:ext cx="5951758" cy="2044153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pic>
        <p:nvPicPr>
          <p:cNvPr id="25" name="Picture 4" descr="http://d.stockcharts.com/img/articles/2014/05/14000121331771316054974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459" y="5921370"/>
            <a:ext cx="622626" cy="5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254646" y="905890"/>
            <a:ext cx="181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smtClean="0">
                <a:solidFill>
                  <a:srgbClr val="000000"/>
                </a:solidFill>
              </a:rPr>
              <a:t>INPUT:</a:t>
            </a:r>
            <a:endParaRPr lang="it-IT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57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592931" y="909638"/>
            <a:ext cx="8229599" cy="383548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Scenario</a:t>
            </a:r>
            <a:r>
              <a:rPr lang="it-IT" b="1" dirty="0" smtClean="0"/>
              <a:t>: </a:t>
            </a:r>
            <a:r>
              <a:rPr lang="it-IT" dirty="0" smtClean="0"/>
              <a:t>video monitoring systems operating outdoor and in harsh environments</a:t>
            </a:r>
            <a:endParaRPr lang="it-IT" b="1" dirty="0" smtClean="0"/>
          </a:p>
          <a:p>
            <a:pPr marL="0" indent="0">
              <a:buNone/>
            </a:pPr>
            <a:r>
              <a:rPr lang="en-US" b="1" dirty="0" smtClean="0"/>
              <a:t>Tampering Detection</a:t>
            </a:r>
            <a:r>
              <a:rPr lang="it-IT" b="1" dirty="0" smtClean="0"/>
              <a:t>: </a:t>
            </a:r>
            <a:r>
              <a:rPr lang="it-IT" dirty="0" smtClean="0"/>
              <a:t>automatic identification of events that could prevent the correct image acquisition</a:t>
            </a:r>
          </a:p>
          <a:p>
            <a:pPr lvl="1"/>
            <a:r>
              <a:rPr lang="it-IT" b="0" i="1" dirty="0" smtClean="0"/>
              <a:t>Camera sabotage</a:t>
            </a:r>
          </a:p>
          <a:p>
            <a:pPr lvl="1"/>
            <a:r>
              <a:rPr lang="it-IT" i="1" dirty="0" smtClean="0"/>
              <a:t>Natural phenomena </a:t>
            </a:r>
            <a:r>
              <a:rPr lang="it-IT" dirty="0" smtClean="0"/>
              <a:t>(wind, rain drops, snow…)</a:t>
            </a:r>
            <a:endParaRPr lang="it-IT" b="0" i="1" dirty="0" smtClean="0"/>
          </a:p>
          <a:p>
            <a:pPr marL="0" indent="0">
              <a:buNone/>
            </a:pPr>
            <a:r>
              <a:rPr lang="it-IT" b="1" dirty="0" smtClean="0"/>
              <a:t>Degradations on images:</a:t>
            </a:r>
            <a:endParaRPr lang="it-IT" b="1" dirty="0"/>
          </a:p>
          <a:p>
            <a:pPr marL="742950" lvl="1" indent="-285750"/>
            <a:r>
              <a:rPr lang="it-IT" dirty="0" smtClean="0"/>
              <a:t>Change of the camera view-point</a:t>
            </a:r>
          </a:p>
          <a:p>
            <a:pPr marL="742950" lvl="1" indent="-285750"/>
            <a:r>
              <a:rPr lang="it-IT" dirty="0" smtClean="0"/>
              <a:t>Blurring artefacts</a:t>
            </a:r>
          </a:p>
          <a:p>
            <a:pPr marL="457200" lvl="1" indent="0">
              <a:buNone/>
            </a:pPr>
            <a:r>
              <a:rPr lang="it-IT" dirty="0" smtClean="0"/>
              <a:t>which causes a substantial loss of information </a:t>
            </a:r>
          </a:p>
          <a:p>
            <a:pPr marL="742950" lvl="1" indent="-285750"/>
            <a:endParaRPr lang="it-IT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/>
            <a:endParaRPr lang="en-US" sz="1800" dirty="0">
              <a:solidFill>
                <a:srgbClr val="1F497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Motivation</a:t>
            </a:r>
            <a:endParaRPr lang="it-IT" dirty="0"/>
          </a:p>
        </p:txBody>
      </p:sp>
      <p:sp>
        <p:nvSpPr>
          <p:cNvPr id="9" name="Rectangle 8"/>
          <p:cNvSpPr/>
          <p:nvPr/>
        </p:nvSpPr>
        <p:spPr>
          <a:xfrm>
            <a:off x="-526093" y="6380079"/>
            <a:ext cx="10183660" cy="477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737151"/>
              </p:ext>
            </p:extLst>
          </p:nvPr>
        </p:nvGraphicFramePr>
        <p:xfrm>
          <a:off x="2377087" y="5119680"/>
          <a:ext cx="2233188" cy="163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" name="Acrobat Document" r:id="rId4" imgW="4276641" imgH="3133580" progId="AcroExch.Document.11">
                  <p:embed/>
                </p:oleObj>
              </mc:Choice>
              <mc:Fallback>
                <p:oleObj name="Acrobat Document" r:id="rId4" imgW="4276641" imgH="31335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77087" y="5119680"/>
                        <a:ext cx="2233188" cy="1636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59994"/>
              </p:ext>
            </p:extLst>
          </p:nvPr>
        </p:nvGraphicFramePr>
        <p:xfrm>
          <a:off x="75994" y="5119680"/>
          <a:ext cx="2233186" cy="1640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5" name="Acrobat Document" r:id="rId6" imgW="4381298" imgH="3219228" progId="AcroExch.Document.11">
                  <p:embed/>
                </p:oleObj>
              </mc:Choice>
              <mc:Fallback>
                <p:oleObj name="Acrobat Document" r:id="rId6" imgW="4381298" imgH="321922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994" y="5119680"/>
                        <a:ext cx="2233186" cy="1640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3208479"/>
              </p:ext>
            </p:extLst>
          </p:nvPr>
        </p:nvGraphicFramePr>
        <p:xfrm>
          <a:off x="4678182" y="5090118"/>
          <a:ext cx="2181792" cy="163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6" name="Acrobat Document" r:id="rId8" imgW="4495665" imgH="3371611" progId="AcroExch.Document.11">
                  <p:embed/>
                </p:oleObj>
              </mc:Choice>
              <mc:Fallback>
                <p:oleObj name="Acrobat Document" r:id="rId8" imgW="4495665" imgH="3371611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78182" y="5090118"/>
                        <a:ext cx="2181792" cy="1636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180690"/>
              </p:ext>
            </p:extLst>
          </p:nvPr>
        </p:nvGraphicFramePr>
        <p:xfrm>
          <a:off x="6927881" y="5090118"/>
          <a:ext cx="2181792" cy="163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7" name="Acrobat Document" r:id="rId10" imgW="4495665" imgH="3371611" progId="AcroExch.Document.11">
                  <p:embed/>
                </p:oleObj>
              </mc:Choice>
              <mc:Fallback>
                <p:oleObj name="Acrobat Document" r:id="rId10" imgW="4495665" imgH="3371611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27881" y="5090118"/>
                        <a:ext cx="2181792" cy="1636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613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Algorithm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 bwMode="auto">
              <a:xfrm>
                <a:off x="246708" y="1021308"/>
                <a:ext cx="5832648" cy="5450463"/>
              </a:xfrm>
              <a:prstGeom prst="rect">
                <a:avLst/>
              </a:prstGeom>
              <a:noFill/>
              <a:ln w="28575">
                <a:noFill/>
                <a:prstDash val="dash"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it-IT" sz="2200" dirty="0" smtClean="0"/>
                  <a:t>Training phase, compute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=1…,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r>
                  <a:rPr lang="it-IT" sz="2200" dirty="0" smtClean="0"/>
                  <a:t/>
                </a:r>
                <a:br>
                  <a:rPr lang="it-IT" sz="2200" dirty="0" smtClean="0"/>
                </a:br>
                <a:endParaRPr lang="it-IT" sz="22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̅"/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r>
                  <a:rPr lang="it-IT" sz="2200" dirty="0" smtClean="0"/>
                  <a:t/>
                </a:r>
                <a:br>
                  <a:rPr lang="it-IT" sz="2200" dirty="0" smtClean="0"/>
                </a:br>
                <a:r>
                  <a:rPr lang="it-IT" sz="2200" dirty="0" smtClean="0"/>
                  <a:t> </a:t>
                </a:r>
                <a:endParaRPr lang="it-IT" sz="2200" dirty="0"/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it-IT" sz="2200" dirty="0" smtClean="0"/>
                  <a:t>Get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it-IT" sz="2200" dirty="0" smtClean="0"/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it-IT" sz="2200" dirty="0" smtClean="0"/>
                  <a:t>Compute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it-IT" sz="2200" b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m:rPr>
                        <m:lit/>
                      </m:rPr>
                      <a:rPr lang="it-IT" sz="2200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it-IT" sz="2200" dirty="0" smtClean="0"/>
                  <a:t/>
                </a:r>
                <a:br>
                  <a:rPr lang="it-IT" sz="2200" dirty="0" smtClean="0"/>
                </a:br>
                <a:endParaRPr lang="it-IT" sz="2200" dirty="0" smtClean="0"/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it-IT" sz="2200" i="1" dirty="0" smtClean="0"/>
                  <a:t>If</a:t>
                </a:r>
                <a:r>
                  <a:rPr lang="it-IT" sz="2200" dirty="0" smtClean="0"/>
                  <a:t>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&lt;−</m:t>
                    </m:r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it-IT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200" i="1" dirty="0" smtClean="0"/>
                  <a:t>then</a:t>
                </a:r>
                <a:r>
                  <a:rPr lang="it-IT" sz="2200" dirty="0" smtClean="0"/>
                  <a:t> </a:t>
                </a:r>
                <a:br>
                  <a:rPr lang="it-IT" sz="2200" dirty="0" smtClean="0"/>
                </a:br>
                <a:r>
                  <a:rPr lang="it-IT" sz="2200" dirty="0" smtClean="0"/>
                  <a:t>    raise </a:t>
                </a:r>
                <a:r>
                  <a:rPr lang="it-IT" sz="2200" dirty="0" smtClean="0"/>
                  <a:t>a blurring alert</a:t>
                </a:r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it-IT" sz="2200" i="1" dirty="0"/>
                  <a:t>If</a:t>
                </a:r>
                <a:r>
                  <a:rPr lang="it-IT" sz="2200" dirty="0"/>
                  <a:t> </a:t>
                </a:r>
                <a14:m>
                  <m:oMath xmlns:m="http://schemas.openxmlformats.org/officeDocument/2006/math">
                    <m:r>
                      <a:rPr lang="it-IT" sz="2200" b="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200" b="0" i="1">
                        <a:latin typeface="Cambria Math" panose="02040503050406030204" pitchFamily="18" charset="0"/>
                      </a:rPr>
                      <m:t>&lt;−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it-IT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it-IT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it-IT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it-IT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it-I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it-IT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it-IT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it-IT" sz="2200" dirty="0" smtClean="0"/>
                  <a:t> </a:t>
                </a:r>
                <a:r>
                  <a:rPr lang="it-IT" sz="2200" i="1" dirty="0" smtClean="0"/>
                  <a:t>for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200" b="0" i="1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200" b="0" i="1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it-IT" sz="2200" dirty="0" smtClean="0"/>
                  <a:t> regions </a:t>
                </a:r>
                <a:r>
                  <a:rPr lang="it-IT" sz="2200" i="1" dirty="0" smtClean="0"/>
                  <a:t>then</a:t>
                </a:r>
                <a:r>
                  <a:rPr lang="it-IT" sz="2200" dirty="0" smtClean="0"/>
                  <a:t> </a:t>
                </a:r>
                <a:br>
                  <a:rPr lang="it-IT" sz="2200" dirty="0" smtClean="0"/>
                </a:br>
                <a:r>
                  <a:rPr lang="it-IT" sz="2200" dirty="0" smtClean="0"/>
                  <a:t>     raise </a:t>
                </a:r>
                <a:r>
                  <a:rPr lang="it-IT" sz="2200" dirty="0" smtClean="0"/>
                  <a:t>a camera displacement alert</a:t>
                </a:r>
                <a:endParaRPr lang="en-US" sz="2200" dirty="0" smtClean="0"/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endParaRPr lang="en-US" sz="2200" dirty="0" smtClean="0"/>
              </a:p>
              <a:p>
                <a:pPr marL="355600" indent="-35560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200" dirty="0" smtClean="0"/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6708" y="1021308"/>
                <a:ext cx="5832648" cy="5450463"/>
              </a:xfrm>
              <a:prstGeom prst="rect">
                <a:avLst/>
              </a:prstGeom>
              <a:blipFill rotWithShape="0">
                <a:blip r:embed="rId3"/>
                <a:stretch>
                  <a:fillRect l="-2717" t="-1566"/>
                </a:stretch>
              </a:blipFill>
              <a:ln w="28575">
                <a:noFill/>
                <a:prstDash val="dash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6198468" y="2293485"/>
            <a:ext cx="2040607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mtClean="0">
                <a:solidFill>
                  <a:srgbClr val="FFFFFF"/>
                </a:solidFill>
              </a:rPr>
              <a:t>Training phase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15960" y="3458282"/>
            <a:ext cx="2016000" cy="72000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mtClean="0">
                <a:solidFill>
                  <a:srgbClr val="FFFFFF"/>
                </a:solidFill>
              </a:rPr>
              <a:t>Operational phase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7597" y="2714172"/>
            <a:ext cx="5951758" cy="986971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0312" y="958236"/>
            <a:ext cx="5904654" cy="1561842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7046902" y="2040543"/>
            <a:ext cx="36012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amond 13"/>
          <p:cNvSpPr/>
          <p:nvPr/>
        </p:nvSpPr>
        <p:spPr>
          <a:xfrm>
            <a:off x="6254060" y="4617778"/>
            <a:ext cx="1944216" cy="864096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mtClean="0">
                <a:solidFill>
                  <a:sysClr val="windowText" lastClr="000000"/>
                </a:solidFill>
              </a:rPr>
              <a:t>Detect?</a:t>
            </a:r>
            <a:endParaRPr lang="it-IT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Straight Arrow Connector 14"/>
          <p:cNvCxnSpPr>
            <a:stCxn id="9" idx="2"/>
            <a:endCxn id="10" idx="0"/>
          </p:cNvCxnSpPr>
          <p:nvPr/>
        </p:nvCxnSpPr>
        <p:spPr>
          <a:xfrm>
            <a:off x="7218772" y="3013485"/>
            <a:ext cx="5188" cy="44479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14" idx="0"/>
          </p:cNvCxnSpPr>
          <p:nvPr/>
        </p:nvCxnSpPr>
        <p:spPr>
          <a:xfrm>
            <a:off x="7223960" y="4178282"/>
            <a:ext cx="2208" cy="43949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2"/>
          </p:cNvCxnSpPr>
          <p:nvPr/>
        </p:nvCxnSpPr>
        <p:spPr>
          <a:xfrm>
            <a:off x="7226168" y="5481874"/>
            <a:ext cx="0" cy="43949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59648" y="461777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000000"/>
                </a:solidFill>
              </a:rPr>
              <a:t>no</a:t>
            </a:r>
            <a:endParaRPr lang="it-IT" dirty="0">
              <a:solidFill>
                <a:srgbClr val="000000"/>
              </a:solidFill>
            </a:endParaRPr>
          </a:p>
        </p:txBody>
      </p:sp>
      <p:cxnSp>
        <p:nvCxnSpPr>
          <p:cNvPr id="19" name="Elbow Connector 18"/>
          <p:cNvCxnSpPr>
            <a:stCxn id="14" idx="3"/>
          </p:cNvCxnSpPr>
          <p:nvPr/>
        </p:nvCxnSpPr>
        <p:spPr>
          <a:xfrm flipH="1" flipV="1">
            <a:off x="7226168" y="3165864"/>
            <a:ext cx="972108" cy="1883962"/>
          </a:xfrm>
          <a:prstGeom prst="bentConnector4">
            <a:avLst>
              <a:gd name="adj1" fmla="val -79395"/>
              <a:gd name="adj2" fmla="val 100036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71413" y="1200826"/>
            <a:ext cx="181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mtClean="0">
                <a:solidFill>
                  <a:srgbClr val="000000"/>
                </a:solidFill>
              </a:rPr>
              <a:t>Training frames,</a:t>
            </a:r>
            <a:endParaRPr lang="it-IT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6254060" y="1454494"/>
                <a:ext cx="2724849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𝑔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Γ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{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𝑘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=1,…,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𝐾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/>
                        </a:rPr>
                        <m:t>}</m:t>
                      </m:r>
                    </m:oMath>
                  </m:oMathPara>
                </a14:m>
                <a:endParaRPr lang="it-IT" b="0" dirty="0" smtClean="0">
                  <a:ea typeface="Cambria Math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060" y="1454494"/>
                <a:ext cx="2724849" cy="391902"/>
              </a:xfrm>
              <a:prstGeom prst="rect">
                <a:avLst/>
              </a:prstGeom>
              <a:blipFill rotWithShape="0">
                <a:blip r:embed="rId4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7336648" y="543530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000000"/>
                </a:solidFill>
              </a:rPr>
              <a:t>yes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7598" y="3877216"/>
            <a:ext cx="5951758" cy="2044153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pic>
        <p:nvPicPr>
          <p:cNvPr id="25" name="Picture 4" descr="http://d.stockcharts.com/img/articles/2014/05/14000121331771316054974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459" y="5921370"/>
            <a:ext cx="622626" cy="5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254646" y="905890"/>
            <a:ext cx="181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smtClean="0">
                <a:solidFill>
                  <a:srgbClr val="000000"/>
                </a:solidFill>
              </a:rPr>
              <a:t>INPUT:</a:t>
            </a:r>
            <a:endParaRPr lang="it-IT" b="1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5333" y="5266267"/>
            <a:ext cx="355600" cy="338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ctangle 26"/>
          <p:cNvSpPr/>
          <p:nvPr/>
        </p:nvSpPr>
        <p:spPr>
          <a:xfrm>
            <a:off x="2107024" y="4932864"/>
            <a:ext cx="355600" cy="338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 27"/>
          <p:cNvSpPr/>
          <p:nvPr/>
        </p:nvSpPr>
        <p:spPr>
          <a:xfrm>
            <a:off x="4206755" y="4932867"/>
            <a:ext cx="355600" cy="338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ctangle 28"/>
          <p:cNvSpPr/>
          <p:nvPr/>
        </p:nvSpPr>
        <p:spPr>
          <a:xfrm>
            <a:off x="2018748" y="4113689"/>
            <a:ext cx="355600" cy="338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ctangle 29"/>
          <p:cNvSpPr/>
          <p:nvPr/>
        </p:nvSpPr>
        <p:spPr>
          <a:xfrm>
            <a:off x="3915283" y="4113692"/>
            <a:ext cx="355600" cy="338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527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 smtClean="0"/>
                  <a:t>The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it-IT" dirty="0" smtClean="0"/>
                  <a:t> determine the </a:t>
                </a:r>
                <a:r>
                  <a:rPr lang="it-IT" b="1" dirty="0" smtClean="0"/>
                  <a:t>minimum number of regions firing an outlier </a:t>
                </a:r>
                <a:r>
                  <a:rPr lang="it-IT" dirty="0" smtClean="0"/>
                  <a:t>before detecting a camera displacement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 smtClean="0"/>
                  <a:t> implies that the first region firing an outliers causes a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it-IT" dirty="0" smtClean="0"/>
                  <a:t> not advisable, in some cases at least one region might not change (e.g. the sky region when moving the camera downward)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</a:rPr>
                      <m:t>Γ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it-IT" dirty="0" smtClean="0"/>
                  <a:t> all but the sky (or the ground) regions have to fire an alarm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dirty="0" smtClean="0"/>
                  <a:t>The parameters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dirty="0" smtClean="0"/>
                  <a:t> determine </a:t>
                </a:r>
                <a:r>
                  <a:rPr lang="it-IT" b="1" dirty="0" smtClean="0"/>
                  <a:t>how far an outlier should be </a:t>
                </a:r>
                <a:r>
                  <a:rPr lang="it-IT" dirty="0" smtClean="0"/>
                  <a:t>from the expected value of the indicator.</a:t>
                </a:r>
              </a:p>
              <a:p>
                <a:pPr marL="0" indent="0">
                  <a:buNone/>
                </a:pPr>
                <a:r>
                  <a:rPr lang="it-IT" dirty="0" smtClean="0"/>
                  <a:t>We investigate these parameters empirically.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224" t="-2463" r="-31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parameters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721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experiments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563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574058"/>
            <a:ext cx="2580409" cy="19353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4368" y="2813322"/>
            <a:ext cx="1914460" cy="143584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1"/>
            <a:ext cx="8224838" cy="1194544"/>
          </a:xfrm>
        </p:spPr>
        <p:txBody>
          <a:bodyPr/>
          <a:lstStyle/>
          <a:p>
            <a:r>
              <a:rPr lang="it-IT" dirty="0" smtClean="0"/>
              <a:t>8 sequences taken from webcams monitoring different urban areas (</a:t>
            </a:r>
            <a:r>
              <a:rPr lang="it-IT" smtClean="0"/>
              <a:t>more than 12200 </a:t>
            </a:r>
            <a:r>
              <a:rPr lang="it-IT" dirty="0" smtClean="0"/>
              <a:t>frames overall)</a:t>
            </a:r>
          </a:p>
          <a:p>
            <a:r>
              <a:rPr lang="it-IT" dirty="0"/>
              <a:t>T</a:t>
            </a:r>
            <a:r>
              <a:rPr lang="it-IT" dirty="0" smtClean="0"/>
              <a:t>amper </a:t>
            </a:r>
            <a:r>
              <a:rPr lang="it-IT" smtClean="0"/>
              <a:t>was introduced </a:t>
            </a:r>
            <a:r>
              <a:rPr lang="it-IT" i="1" dirty="0" smtClean="0"/>
              <a:t>synthetically </a:t>
            </a:r>
            <a:r>
              <a:rPr lang="it-IT" dirty="0" smtClean="0"/>
              <a:t>in 10% of frames</a:t>
            </a:r>
          </a:p>
          <a:p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Experiments</a:t>
            </a:r>
            <a:endParaRPr lang="it-IT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187" y="2813323"/>
            <a:ext cx="1914460" cy="14358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41282" y="2813325"/>
            <a:ext cx="1914460" cy="14358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/>
          <p:cNvSpPr/>
          <p:nvPr/>
        </p:nvSpPr>
        <p:spPr>
          <a:xfrm>
            <a:off x="817615" y="2696940"/>
            <a:ext cx="1914460" cy="1435845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Straight Arrow Connector 12"/>
          <p:cNvCxnSpPr>
            <a:stCxn id="9" idx="3"/>
            <a:endCxn id="8" idx="1"/>
          </p:cNvCxnSpPr>
          <p:nvPr/>
        </p:nvCxnSpPr>
        <p:spPr>
          <a:xfrm flipV="1">
            <a:off x="2855742" y="3531245"/>
            <a:ext cx="1118626" cy="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0"/>
            <a:endCxn id="10" idx="0"/>
          </p:cNvCxnSpPr>
          <p:nvPr/>
        </p:nvCxnSpPr>
        <p:spPr>
          <a:xfrm rot="16200000" flipH="1">
            <a:off x="4644439" y="-172655"/>
            <a:ext cx="116383" cy="5855572"/>
          </a:xfrm>
          <a:prstGeom prst="curvedConnector3">
            <a:avLst>
              <a:gd name="adj1" fmla="val -19642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4368" y="5004817"/>
            <a:ext cx="1914460" cy="1435845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8" idx="2"/>
            <a:endCxn id="24" idx="0"/>
          </p:cNvCxnSpPr>
          <p:nvPr/>
        </p:nvCxnSpPr>
        <p:spPr>
          <a:xfrm>
            <a:off x="4931598" y="4249167"/>
            <a:ext cx="0" cy="208563"/>
          </a:xfrm>
          <a:prstGeom prst="straightConnector1">
            <a:avLst/>
          </a:prstGeom>
          <a:ln w="28575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6200000">
            <a:off x="5197883" y="3256390"/>
            <a:ext cx="1703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smtClean="0">
                <a:solidFill>
                  <a:srgbClr val="002060"/>
                </a:solidFill>
                <a:latin typeface="Arial (Corpo)"/>
              </a:rPr>
              <a:t>Normal frame</a:t>
            </a:r>
            <a:endParaRPr lang="it-IT" sz="1600" b="1">
              <a:solidFill>
                <a:srgbClr val="002060"/>
              </a:solidFill>
              <a:latin typeface="Arial (Corpo)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5206497" y="5457876"/>
            <a:ext cx="1703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smtClean="0">
                <a:solidFill>
                  <a:srgbClr val="002060"/>
                </a:solidFill>
                <a:latin typeface="Arial (Corpo)"/>
              </a:rPr>
              <a:t>Blurred frame</a:t>
            </a:r>
            <a:endParaRPr lang="it-IT" sz="1600" b="1">
              <a:solidFill>
                <a:srgbClr val="002060"/>
              </a:solidFill>
              <a:latin typeface="Arial (Corpo)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7892876" y="3341580"/>
            <a:ext cx="187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smtClean="0">
                <a:solidFill>
                  <a:srgbClr val="002060"/>
                </a:solidFill>
                <a:latin typeface="Arial (Corpo)"/>
              </a:rPr>
              <a:t>Displaced frame</a:t>
            </a:r>
            <a:endParaRPr lang="it-IT" sz="1600" b="1">
              <a:solidFill>
                <a:srgbClr val="002060"/>
              </a:solidFill>
              <a:latin typeface="Arial (Corpo)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79989" y="4457730"/>
            <a:ext cx="1703217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600" b="1" i="1" smtClean="0">
                <a:solidFill>
                  <a:srgbClr val="002060"/>
                </a:solidFill>
                <a:latin typeface="Arial (Corpo)"/>
              </a:rPr>
              <a:t>Gaussian filter</a:t>
            </a:r>
            <a:endParaRPr lang="it-IT" sz="1600" b="1" i="1">
              <a:solidFill>
                <a:srgbClr val="002060"/>
              </a:solidFill>
              <a:latin typeface="Arial (Corpo)"/>
            </a:endParaRPr>
          </a:p>
        </p:txBody>
      </p:sp>
      <p:cxnSp>
        <p:nvCxnSpPr>
          <p:cNvPr id="28" name="Straight Arrow Connector 27"/>
          <p:cNvCxnSpPr>
            <a:stCxn id="24" idx="2"/>
            <a:endCxn id="17" idx="0"/>
          </p:cNvCxnSpPr>
          <p:nvPr/>
        </p:nvCxnSpPr>
        <p:spPr>
          <a:xfrm>
            <a:off x="4931598" y="4796284"/>
            <a:ext cx="0" cy="208533"/>
          </a:xfrm>
          <a:prstGeom prst="straightConnector1">
            <a:avLst/>
          </a:prstGeom>
          <a:ln w="28575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22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 smtClean="0"/>
                  <a:t>8 sequences taken from webcams monitoring different urban areas (</a:t>
                </a:r>
                <a:r>
                  <a:rPr lang="it-IT" smtClean="0"/>
                  <a:t>more than 12200 </a:t>
                </a:r>
                <a:r>
                  <a:rPr lang="it-IT" dirty="0" smtClean="0"/>
                  <a:t>frames overall)</a:t>
                </a:r>
              </a:p>
              <a:p>
                <a:r>
                  <a:rPr lang="it-IT" dirty="0"/>
                  <a:t>T</a:t>
                </a:r>
                <a:r>
                  <a:rPr lang="it-IT" dirty="0" smtClean="0"/>
                  <a:t>amper </a:t>
                </a:r>
                <a:r>
                  <a:rPr lang="it-IT" smtClean="0"/>
                  <a:t>was introduced </a:t>
                </a:r>
                <a:r>
                  <a:rPr lang="it-IT" i="1" dirty="0" smtClean="0"/>
                  <a:t>synthetically </a:t>
                </a:r>
                <a:r>
                  <a:rPr lang="it-IT" dirty="0" smtClean="0"/>
                  <a:t>in 10% of frames</a:t>
                </a:r>
              </a:p>
              <a:p>
                <a:r>
                  <a:rPr lang="it-IT" dirty="0" smtClean="0"/>
                  <a:t>Different configurations have been compared:</a:t>
                </a:r>
              </a:p>
              <a:p>
                <a:pPr lvl="1"/>
                <a:r>
                  <a:rPr lang="it-IT" dirty="0" smtClean="0"/>
                  <a:t>Segmentation vs. whole image</a:t>
                </a:r>
              </a:p>
              <a:p>
                <a:pPr lvl="1"/>
                <a:r>
                  <a:rPr lang="it-IT" dirty="0" smtClean="0"/>
                  <a:t>Adaptive regions (Algorithm 1) vs. Voronoi regions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it-IT" dirty="0" smtClean="0"/>
                  <a:t>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it-IT" dirty="0" smtClean="0"/>
              </a:p>
              <a:p>
                <a:r>
                  <a:rPr lang="it-IT" dirty="0" smtClean="0"/>
                  <a:t>ROC curves have been computed by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it-IT" dirty="0" smtClean="0"/>
                  <a:t> between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it-IT" dirty="0" smtClean="0"/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it-IT" dirty="0" smtClean="0"/>
              </a:p>
              <a:p>
                <a:endParaRPr lang="it-IT" dirty="0" smtClean="0"/>
              </a:p>
              <a:p>
                <a:r>
                  <a:rPr lang="it-IT" dirty="0" smtClean="0"/>
                  <a:t>Sequences can be provided upon request.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076" t="-24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Experiments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046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Results</a:t>
            </a:r>
            <a:endParaRPr lang="it-IT"/>
          </a:p>
        </p:txBody>
      </p:sp>
      <p:sp>
        <p:nvSpPr>
          <p:cNvPr id="16" name="TextBox 15"/>
          <p:cNvSpPr txBox="1"/>
          <p:nvPr/>
        </p:nvSpPr>
        <p:spPr>
          <a:xfrm>
            <a:off x="160803" y="944563"/>
            <a:ext cx="45826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Displacement detection - FD</a:t>
            </a:r>
          </a:p>
          <a:p>
            <a:endParaRPr lang="it-IT" sz="2400" b="1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40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AUCs</a:t>
            </a:r>
            <a:r>
              <a:rPr lang="it-IT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 1 – one region: 99.89%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image: 99.65%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0803" y="3680605"/>
                <a:ext cx="480496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Limiting FPR to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1%</m:t>
                    </m:r>
                  </m:oMath>
                </a14:m>
                <a:endParaRPr lang="it-IT" sz="24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Algorithm 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it-IT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  <m:r>
                      <a:rPr lang="it-IT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=15.6</m:t>
                    </m:r>
                  </m:oMath>
                </a14:m>
                <a:endParaRPr lang="it-IT" sz="24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𝑇𝑃𝑅</m:t>
                    </m:r>
                    <m:r>
                      <a:rPr lang="it-IT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=99.92%</m:t>
                    </m:r>
                  </m:oMath>
                </a14:m>
                <a:endParaRPr lang="it-IT" sz="24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Whole image: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=6.5</m:t>
                    </m:r>
                  </m:oMath>
                </a14:m>
                <a:endParaRPr lang="it-IT" sz="2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𝑇𝑃𝑅</m:t>
                    </m:r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=91.67%</m:t>
                    </m:r>
                  </m:oMath>
                </a14:m>
                <a:endParaRPr lang="it-IT" sz="24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03" y="3680605"/>
                <a:ext cx="4804964" cy="2677656"/>
              </a:xfrm>
              <a:prstGeom prst="rect">
                <a:avLst/>
              </a:prstGeom>
              <a:blipFill rotWithShape="0">
                <a:blip r:embed="rId3"/>
                <a:stretch>
                  <a:fillRect l="-1901" t="-1595" b="-38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450" y="1212918"/>
            <a:ext cx="4334366" cy="38940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773486" y="5157932"/>
                <a:ext cx="4572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Voronoi: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  <m:r>
                      <a:rPr lang="it-IT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=18.64</m:t>
                    </m:r>
                  </m:oMath>
                </a14:m>
                <a:endParaRPr lang="it-IT" sz="2400" i="1" dirty="0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𝑇𝑃𝑅</m:t>
                    </m:r>
                    <m:r>
                      <a:rPr lang="it-IT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=89.05%</m:t>
                    </m:r>
                  </m:oMath>
                </a14:m>
                <a:endParaRPr lang="it-IT" sz="2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486" y="5157932"/>
                <a:ext cx="4572000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733" t="-3553" b="-96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6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Results</a:t>
            </a:r>
            <a:endParaRPr lang="it-IT"/>
          </a:p>
        </p:txBody>
      </p:sp>
      <p:sp>
        <p:nvSpPr>
          <p:cNvPr id="16" name="TextBox 15"/>
          <p:cNvSpPr txBox="1"/>
          <p:nvPr/>
        </p:nvSpPr>
        <p:spPr>
          <a:xfrm>
            <a:off x="160803" y="944563"/>
            <a:ext cx="4729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Displacement detection - Luma</a:t>
            </a:r>
          </a:p>
          <a:p>
            <a:endParaRPr lang="it-IT" sz="2400" b="1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 1 – one region: 98.44%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image: 84.07%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0803" y="3680605"/>
                <a:ext cx="480496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Limiting FPR to </a:t>
                </a:r>
                <a14:m>
                  <m:oMath xmlns:m="http://schemas.openxmlformats.org/officeDocument/2006/math"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1%</m:t>
                    </m:r>
                  </m:oMath>
                </a14:m>
                <a:endParaRPr lang="it-IT" sz="24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Algorithm 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=5.8</m:t>
                    </m:r>
                  </m:oMath>
                </a14:m>
                <a:endParaRPr lang="it-IT" sz="2400" i="1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𝑇𝑃𝑅</m:t>
                    </m:r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=73.98%</m:t>
                    </m:r>
                  </m:oMath>
                </a14:m>
                <a:endParaRPr lang="it-IT" sz="24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Whole image: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=3.7</m:t>
                    </m:r>
                  </m:oMath>
                </a14:m>
                <a:endParaRPr lang="it-IT" sz="2400" i="1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𝑇𝑃𝑅</m:t>
                    </m:r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=17.85%</m:t>
                    </m:r>
                  </m:oMath>
                </a14:m>
                <a:endParaRPr lang="it-IT" sz="24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03" y="3680605"/>
                <a:ext cx="4804964" cy="2677656"/>
              </a:xfrm>
              <a:prstGeom prst="rect">
                <a:avLst/>
              </a:prstGeom>
              <a:blipFill rotWithShape="0">
                <a:blip r:embed="rId3"/>
                <a:stretch>
                  <a:fillRect l="-1901" t="-1595" b="-38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450" y="1220789"/>
            <a:ext cx="4334366" cy="3878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773486" y="5157932"/>
                <a:ext cx="4572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Voronoi: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=6</m:t>
                    </m:r>
                  </m:oMath>
                </a14:m>
                <a:endParaRPr lang="it-IT" sz="2400" i="1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𝑇𝑃𝑅</m:t>
                    </m:r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=53.02%</m:t>
                    </m:r>
                  </m:oMath>
                </a14:m>
                <a:endParaRPr lang="it-IT" sz="24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486" y="5157932"/>
                <a:ext cx="4572000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733" t="-3553" b="-96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59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Results</a:t>
            </a:r>
            <a:endParaRPr lang="it-IT"/>
          </a:p>
        </p:txBody>
      </p:sp>
      <p:sp>
        <p:nvSpPr>
          <p:cNvPr id="16" name="TextBox 15"/>
          <p:cNvSpPr txBox="1"/>
          <p:nvPr/>
        </p:nvSpPr>
        <p:spPr>
          <a:xfrm>
            <a:off x="160803" y="944563"/>
            <a:ext cx="45826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Blurring detection - Gradient</a:t>
            </a:r>
          </a:p>
          <a:p>
            <a:endParaRPr lang="it-IT" sz="2400" b="1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 1 – one region: 98.4%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image: 99.13%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0803" y="3680605"/>
                <a:ext cx="4804964" cy="2737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Limiting FPR to </a:t>
                </a:r>
                <a14:m>
                  <m:oMath xmlns:m="http://schemas.openxmlformats.org/officeDocument/2006/math"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3%</m:t>
                    </m:r>
                  </m:oMath>
                </a14:m>
                <a:endParaRPr lang="it-IT" sz="24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Algorithm 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=6,2</m:t>
                    </m:r>
                  </m:oMath>
                </a14:m>
                <a:endParaRPr lang="it-IT" sz="2400" i="1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𝑇𝑃𝑅</m:t>
                    </m:r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=90,77%</m:t>
                    </m:r>
                  </m:oMath>
                </a14:m>
                <a:endParaRPr lang="it-IT" sz="24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Whole image: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=3,4</m:t>
                    </m:r>
                  </m:oMath>
                </a14:m>
                <a:endParaRPr lang="it-IT" sz="2400" i="1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𝑇𝑃𝑅</m:t>
                    </m:r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=92,85%</m:t>
                    </m:r>
                  </m:oMath>
                </a14:m>
                <a:endParaRPr lang="it-IT" sz="24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03" y="3680605"/>
                <a:ext cx="4804964" cy="2737801"/>
              </a:xfrm>
              <a:prstGeom prst="rect">
                <a:avLst/>
              </a:prstGeom>
              <a:blipFill rotWithShape="0">
                <a:blip r:embed="rId3"/>
                <a:stretch>
                  <a:fillRect l="-1901" t="-1559" b="-35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450" y="1217845"/>
            <a:ext cx="4334366" cy="3884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773486" y="5157932"/>
                <a:ext cx="4572000" cy="12304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Voronoi: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it-IT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it-IT" sz="2400">
                    <a:solidFill>
                      <a:srgbClr val="002060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8,1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𝑇𝑃𝑅</m:t>
                    </m:r>
                    <m:r>
                      <a:rPr lang="it-IT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=83,21%</m:t>
                    </m:r>
                  </m:oMath>
                </a14:m>
                <a:endParaRPr lang="it-IT" sz="24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486" y="5157932"/>
                <a:ext cx="4572000" cy="1230401"/>
              </a:xfrm>
              <a:prstGeom prst="rect">
                <a:avLst/>
              </a:prstGeom>
              <a:blipFill rotWithShape="0">
                <a:blip r:embed="rId5"/>
                <a:stretch>
                  <a:fillRect l="-1733" t="-3465" b="-94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17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Results</a:t>
            </a:r>
            <a:endParaRPr lang="it-IT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271045"/>
              </p:ext>
            </p:extLst>
          </p:nvPr>
        </p:nvGraphicFramePr>
        <p:xfrm>
          <a:off x="352766" y="944563"/>
          <a:ext cx="8481671" cy="2681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" name="Acrobat Document" r:id="rId3" imgW="12925408" imgH="4085975" progId="AcroExch.Document.11">
                  <p:embed/>
                </p:oleObj>
              </mc:Choice>
              <mc:Fallback>
                <p:oleObj name="Acrobat Document" r:id="rId3" imgW="12925408" imgH="408597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766" y="944563"/>
                        <a:ext cx="8481671" cy="2681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9600" y="3768132"/>
            <a:ext cx="8224838" cy="2248493"/>
          </a:xfrm>
        </p:spPr>
        <p:txBody>
          <a:bodyPr/>
          <a:lstStyle/>
          <a:p>
            <a:r>
              <a:rPr lang="it-IT" dirty="0" smtClean="0"/>
              <a:t>Camera displacements can be better detected by monitoring FD than luma</a:t>
            </a:r>
          </a:p>
          <a:p>
            <a:pPr lvl="1"/>
            <a:r>
              <a:rPr lang="it-IT" sz="2000" dirty="0" smtClean="0"/>
              <a:t>But luma requires less computational and memory resources</a:t>
            </a:r>
          </a:p>
          <a:p>
            <a:r>
              <a:rPr lang="it-IT" dirty="0" smtClean="0"/>
              <a:t>Blurring is more effectively detected by monitoring the whole image at once</a:t>
            </a:r>
          </a:p>
          <a:p>
            <a:r>
              <a:rPr lang="it-IT" dirty="0" smtClean="0"/>
              <a:t>In low-power scenario, it is important to operate at low FPR </a:t>
            </a:r>
          </a:p>
          <a:p>
            <a:pPr lvl="1"/>
            <a:r>
              <a:rPr lang="it-IT" sz="2000" dirty="0" smtClean="0"/>
              <a:t>Prevent useless data </a:t>
            </a:r>
            <a:r>
              <a:rPr lang="it-IT" sz="2000" smtClean="0"/>
              <a:t>transmission (reduce </a:t>
            </a:r>
            <a:r>
              <a:rPr lang="it-IT" sz="2000" dirty="0" smtClean="0"/>
              <a:t>battery lifetime)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655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conclusions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932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609599" y="1814101"/>
            <a:ext cx="8534401" cy="5524499"/>
          </a:xfrm>
        </p:spPr>
        <p:txBody>
          <a:bodyPr/>
          <a:lstStyle/>
          <a:p>
            <a:pPr marL="0" indent="0">
              <a:buNone/>
            </a:pPr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Idea: 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perform tampering detection by solely monitoring the video stream acquired form a low-powered device</a:t>
            </a:r>
            <a:endParaRPr lang="it-IT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b="1" dirty="0" smtClean="0"/>
              <a:t>Target Device:</a:t>
            </a:r>
            <a:r>
              <a:rPr lang="it-IT" dirty="0" smtClean="0"/>
              <a:t> </a:t>
            </a:r>
            <a:r>
              <a:rPr lang="it-IT" i="1" dirty="0" smtClean="0"/>
              <a:t>SecSoc </a:t>
            </a:r>
            <a:r>
              <a:rPr lang="it-IT" dirty="0" smtClean="0"/>
              <a:t>(Security System on Chip)</a:t>
            </a:r>
            <a:endParaRPr lang="it-IT" dirty="0"/>
          </a:p>
          <a:p>
            <a:pPr lvl="1"/>
            <a:r>
              <a:rPr lang="it-IT" dirty="0" smtClean="0"/>
              <a:t>Two </a:t>
            </a:r>
            <a:r>
              <a:rPr lang="it-IT" dirty="0"/>
              <a:t>AA batteries </a:t>
            </a:r>
          </a:p>
          <a:p>
            <a:pPr lvl="1"/>
            <a:r>
              <a:rPr lang="en-US" dirty="0" smtClean="0"/>
              <a:t>Simple </a:t>
            </a:r>
            <a:r>
              <a:rPr lang="en-US" dirty="0"/>
              <a:t>Imaging analytics tasks </a:t>
            </a:r>
            <a:endParaRPr lang="en-US" dirty="0" smtClean="0"/>
          </a:p>
          <a:p>
            <a:pPr lvl="1"/>
            <a:r>
              <a:rPr lang="en-US" dirty="0" smtClean="0"/>
              <a:t>In </a:t>
            </a:r>
            <a:r>
              <a:rPr lang="en-US" dirty="0"/>
              <a:t>case of event detection </a:t>
            </a:r>
          </a:p>
          <a:p>
            <a:pPr lvl="2"/>
            <a:r>
              <a:rPr lang="en-US" sz="2400" dirty="0" smtClean="0"/>
              <a:t>Send “</a:t>
            </a:r>
            <a:r>
              <a:rPr lang="en-US" sz="2400" dirty="0"/>
              <a:t>event detected” message </a:t>
            </a:r>
          </a:p>
          <a:p>
            <a:pPr lvl="2"/>
            <a:r>
              <a:rPr lang="en-US" sz="2400" dirty="0" smtClean="0"/>
              <a:t>Transfer </a:t>
            </a:r>
            <a:r>
              <a:rPr lang="en-US" sz="2400" dirty="0"/>
              <a:t>compressed </a:t>
            </a:r>
            <a:r>
              <a:rPr lang="en-US" sz="2400" dirty="0" smtClean="0"/>
              <a:t>images</a:t>
            </a:r>
            <a:br>
              <a:rPr lang="en-US" sz="2400" dirty="0" smtClean="0"/>
            </a:br>
            <a:r>
              <a:rPr lang="en-US" sz="2400" dirty="0" smtClean="0"/>
              <a:t>sequence </a:t>
            </a:r>
            <a:r>
              <a:rPr lang="en-US" sz="2400" dirty="0"/>
              <a:t>(</a:t>
            </a:r>
            <a:r>
              <a:rPr lang="en-US" sz="2400" dirty="0" err="1"/>
              <a:t>mjpeg</a:t>
            </a:r>
            <a:r>
              <a:rPr lang="en-US" sz="2400" dirty="0"/>
              <a:t>) </a:t>
            </a:r>
          </a:p>
          <a:p>
            <a:r>
              <a:rPr lang="it-IT" b="1" dirty="0" smtClean="0"/>
              <a:t>Challenges:</a:t>
            </a:r>
          </a:p>
          <a:p>
            <a:pPr lvl="1"/>
            <a:r>
              <a:rPr lang="it-IT" dirty="0" smtClean="0"/>
              <a:t>Computational constraints</a:t>
            </a:r>
          </a:p>
          <a:p>
            <a:pPr lvl="1"/>
            <a:r>
              <a:rPr lang="it-IT" dirty="0" smtClean="0"/>
              <a:t>Very low frame rates  (e.g, &lt; 1 frame per minute)</a:t>
            </a:r>
          </a:p>
        </p:txBody>
      </p:sp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Our Goal</a:t>
            </a:r>
            <a:endParaRPr lang="it-I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402" y="3015843"/>
            <a:ext cx="2646101" cy="22510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0086" y="889911"/>
            <a:ext cx="8613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Low-power </a:t>
            </a:r>
            <a:r>
              <a:rPr lang="it-IT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it-IT" sz="24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cameras </a:t>
            </a:r>
            <a:r>
              <a:rPr lang="it-IT" sz="24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be</a:t>
            </a:r>
            <a:r>
              <a:rPr lang="it-IT" sz="24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able to autonomously detect tampering </a:t>
            </a:r>
            <a:r>
              <a:rPr lang="it-IT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 to activate suitable countermeasures</a:t>
            </a:r>
            <a:endParaRPr lang="it-IT" dirty="0"/>
          </a:p>
        </p:txBody>
      </p:sp>
      <p:pic>
        <p:nvPicPr>
          <p:cNvPr id="11" name="Picture 2" descr="http://img.clubic.com/05373902-photo-logo-stmicroelectronic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4767" y="5159623"/>
            <a:ext cx="1490329" cy="105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8099" y="2580362"/>
            <a:ext cx="8855901" cy="3972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774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Tampering detection </a:t>
            </a:r>
            <a:r>
              <a:rPr lang="it-IT" dirty="0" smtClean="0"/>
              <a:t>for </a:t>
            </a:r>
            <a:r>
              <a:rPr lang="it-IT" i="1" dirty="0" smtClean="0"/>
              <a:t>embedded smart cameras</a:t>
            </a:r>
            <a:endParaRPr lang="it-IT" dirty="0" smtClean="0"/>
          </a:p>
          <a:p>
            <a:pPr lvl="1"/>
            <a:r>
              <a:rPr lang="it-IT" dirty="0" smtClean="0"/>
              <a:t>Blur and displacements detection</a:t>
            </a:r>
          </a:p>
          <a:p>
            <a:pPr lvl="1"/>
            <a:r>
              <a:rPr lang="it-IT" dirty="0" smtClean="0"/>
              <a:t>Operating on image regions improves the detection of </a:t>
            </a:r>
            <a:r>
              <a:rPr lang="it-IT" dirty="0" smtClean="0"/>
              <a:t>camera displacements</a:t>
            </a:r>
          </a:p>
          <a:p>
            <a:pPr lvl="1"/>
            <a:r>
              <a:rPr lang="it-IT" dirty="0" smtClean="0"/>
              <a:t>Low-computational/memory requirements</a:t>
            </a:r>
            <a:endParaRPr lang="it-IT" dirty="0"/>
          </a:p>
          <a:p>
            <a:r>
              <a:rPr lang="it-IT" b="1" dirty="0" smtClean="0"/>
              <a:t>Ongoing works:</a:t>
            </a:r>
            <a:endParaRPr lang="it-IT" b="1" dirty="0"/>
          </a:p>
          <a:p>
            <a:pPr lvl="1"/>
            <a:r>
              <a:rPr lang="it-IT" dirty="0" smtClean="0"/>
              <a:t>Approacing other types of tampering </a:t>
            </a:r>
          </a:p>
          <a:p>
            <a:pPr lvl="2"/>
            <a:r>
              <a:rPr lang="it-IT" sz="2400" dirty="0"/>
              <a:t>e</a:t>
            </a:r>
            <a:r>
              <a:rPr lang="it-IT" sz="2400" dirty="0" smtClean="0"/>
              <a:t>.g. Degradation of imaging sensor</a:t>
            </a:r>
          </a:p>
          <a:p>
            <a:pPr lvl="1"/>
            <a:r>
              <a:rPr lang="it-IT" dirty="0" smtClean="0"/>
              <a:t>Integration of </a:t>
            </a:r>
            <a:r>
              <a:rPr lang="it-IT" b="1" i="1" dirty="0" smtClean="0"/>
              <a:t>sequential monitoring schemes</a:t>
            </a:r>
          </a:p>
          <a:p>
            <a:pPr lvl="2"/>
            <a:r>
              <a:rPr lang="it-IT" sz="2400" dirty="0"/>
              <a:t>t</a:t>
            </a:r>
            <a:r>
              <a:rPr lang="it-IT" sz="2400" dirty="0" smtClean="0"/>
              <a:t>o detect subtle </a:t>
            </a:r>
            <a:r>
              <a:rPr lang="it-IT" sz="2400" dirty="0" smtClean="0"/>
              <a:t>tampering persisting over time</a:t>
            </a:r>
          </a:p>
          <a:p>
            <a:pPr lvl="1"/>
            <a:r>
              <a:rPr lang="it-IT" dirty="0" smtClean="0"/>
              <a:t>Investigate </a:t>
            </a:r>
            <a:r>
              <a:rPr lang="it-IT" b="1" i="1" dirty="0" smtClean="0"/>
              <a:t>superpixels </a:t>
            </a:r>
            <a:r>
              <a:rPr lang="it-IT" dirty="0" smtClean="0"/>
              <a:t>methods to segment the </a:t>
            </a:r>
            <a:r>
              <a:rPr lang="it-IT" dirty="0" smtClean="0"/>
              <a:t>image </a:t>
            </a:r>
          </a:p>
          <a:p>
            <a:pPr lvl="2"/>
            <a:r>
              <a:rPr lang="it-IT" sz="2400" dirty="0" smtClean="0"/>
              <a:t>exploiting the temporal information in the training sequence</a:t>
            </a:r>
            <a:endParaRPr lang="it-IT" sz="2400" dirty="0"/>
          </a:p>
          <a:p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Conclusions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007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469557" y="1176149"/>
            <a:ext cx="8349236" cy="1362075"/>
          </a:xfrm>
        </p:spPr>
        <p:txBody>
          <a:bodyPr/>
          <a:lstStyle/>
          <a:p>
            <a:pPr algn="ctr"/>
            <a:r>
              <a:rPr lang="it-IT" smtClean="0"/>
              <a:t>Thanks for your attention!</a:t>
            </a:r>
            <a:br>
              <a:rPr lang="it-IT" smtClean="0"/>
            </a:br>
            <a:r>
              <a:rPr lang="it-IT" sz="2800" smtClean="0"/>
              <a:t>Any questions?</a:t>
            </a:r>
            <a:endParaRPr lang="it-IT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557" y="2994166"/>
            <a:ext cx="3962432" cy="2971824"/>
          </a:xfrm>
          <a:prstGeom prst="rect">
            <a:avLst/>
          </a:prstGeom>
          <a:blipFill dpi="0" rotWithShape="1">
            <a:blip r:embed="rId4">
              <a:alphaModFix amt="42000"/>
            </a:blip>
            <a:srcRect/>
            <a:tile tx="0" ty="0" sx="100000" sy="100000" flip="none" algn="tl"/>
          </a:blipFill>
        </p:spPr>
      </p:pic>
      <p:sp>
        <p:nvSpPr>
          <p:cNvPr id="7" name="Rectangle 6"/>
          <p:cNvSpPr/>
          <p:nvPr/>
        </p:nvSpPr>
        <p:spPr>
          <a:xfrm>
            <a:off x="469557" y="2994166"/>
            <a:ext cx="3962432" cy="2971824"/>
          </a:xfrm>
          <a:prstGeom prst="rect">
            <a:avLst/>
          </a:prstGeom>
          <a:blipFill dpi="0" rotWithShape="1">
            <a:blip r:embed="rId4">
              <a:alphaModFix amt="2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3505" y="5147017"/>
            <a:ext cx="3806170" cy="8891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3505" y="3166497"/>
            <a:ext cx="3817052" cy="97171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824353" y="5486400"/>
            <a:ext cx="2075638" cy="424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657600" y="3652352"/>
            <a:ext cx="1242391" cy="40929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0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609599" y="1814101"/>
            <a:ext cx="8534401" cy="5524499"/>
          </a:xfrm>
        </p:spPr>
        <p:txBody>
          <a:bodyPr/>
          <a:lstStyle/>
          <a:p>
            <a:pPr marL="0" indent="0">
              <a:buNone/>
            </a:pPr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Idea: 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perform tampering detection by solely monitoring the video stream acquired form a low-powered device</a:t>
            </a:r>
            <a:endParaRPr lang="it-IT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b="1" dirty="0" smtClean="0"/>
              <a:t>Target Device:</a:t>
            </a:r>
            <a:r>
              <a:rPr lang="it-IT" dirty="0" smtClean="0"/>
              <a:t> </a:t>
            </a:r>
            <a:r>
              <a:rPr lang="it-IT" i="1" dirty="0" smtClean="0"/>
              <a:t>SecSoc </a:t>
            </a:r>
            <a:r>
              <a:rPr lang="it-IT" dirty="0" smtClean="0"/>
              <a:t>(Security System on Chip)</a:t>
            </a:r>
            <a:endParaRPr lang="it-IT" dirty="0"/>
          </a:p>
          <a:p>
            <a:pPr lvl="1"/>
            <a:r>
              <a:rPr lang="it-IT" dirty="0" smtClean="0"/>
              <a:t>Two </a:t>
            </a:r>
            <a:r>
              <a:rPr lang="it-IT" dirty="0"/>
              <a:t>AA batteries </a:t>
            </a:r>
          </a:p>
          <a:p>
            <a:pPr lvl="1"/>
            <a:r>
              <a:rPr lang="en-US" dirty="0" smtClean="0"/>
              <a:t>Simple </a:t>
            </a:r>
            <a:r>
              <a:rPr lang="en-US" dirty="0"/>
              <a:t>Imaging analytics tasks </a:t>
            </a:r>
            <a:endParaRPr lang="en-US" dirty="0" smtClean="0"/>
          </a:p>
          <a:p>
            <a:pPr lvl="1"/>
            <a:r>
              <a:rPr lang="en-US" dirty="0" smtClean="0"/>
              <a:t>In </a:t>
            </a:r>
            <a:r>
              <a:rPr lang="en-US" dirty="0"/>
              <a:t>case of event detection </a:t>
            </a:r>
          </a:p>
          <a:p>
            <a:pPr lvl="2"/>
            <a:r>
              <a:rPr lang="en-US" sz="2400" dirty="0" smtClean="0"/>
              <a:t>Send “</a:t>
            </a:r>
            <a:r>
              <a:rPr lang="en-US" sz="2400" dirty="0"/>
              <a:t>event detected” message </a:t>
            </a:r>
          </a:p>
          <a:p>
            <a:pPr lvl="2"/>
            <a:r>
              <a:rPr lang="en-US" sz="2400" dirty="0" smtClean="0"/>
              <a:t>Transfer </a:t>
            </a:r>
            <a:r>
              <a:rPr lang="en-US" sz="2400" dirty="0"/>
              <a:t>compressed </a:t>
            </a:r>
            <a:r>
              <a:rPr lang="en-US" sz="2400" dirty="0" smtClean="0"/>
              <a:t>images</a:t>
            </a:r>
            <a:br>
              <a:rPr lang="en-US" sz="2400" dirty="0" smtClean="0"/>
            </a:br>
            <a:r>
              <a:rPr lang="en-US" sz="2400" dirty="0" smtClean="0"/>
              <a:t>sequence </a:t>
            </a:r>
            <a:r>
              <a:rPr lang="en-US" sz="2400" dirty="0"/>
              <a:t>(</a:t>
            </a:r>
            <a:r>
              <a:rPr lang="en-US" sz="2400" dirty="0" err="1"/>
              <a:t>mjpeg</a:t>
            </a:r>
            <a:r>
              <a:rPr lang="en-US" sz="2400" dirty="0"/>
              <a:t>) </a:t>
            </a:r>
          </a:p>
        </p:txBody>
      </p:sp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Our Goal</a:t>
            </a:r>
            <a:endParaRPr lang="it-I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402" y="3015843"/>
            <a:ext cx="2646101" cy="22510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0086" y="889911"/>
            <a:ext cx="8613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Low-power </a:t>
            </a:r>
            <a:r>
              <a:rPr lang="it-IT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it-IT" sz="24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cameras </a:t>
            </a:r>
            <a:r>
              <a:rPr lang="it-IT" sz="24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be</a:t>
            </a:r>
            <a:r>
              <a:rPr lang="it-IT" sz="24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able to autonomously detect tampering </a:t>
            </a:r>
            <a:r>
              <a:rPr lang="it-IT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 to activate suitable countermeasures</a:t>
            </a:r>
            <a:endParaRPr lang="it-IT" dirty="0"/>
          </a:p>
        </p:txBody>
      </p:sp>
      <p:pic>
        <p:nvPicPr>
          <p:cNvPr id="11" name="Picture 2" descr="http://img.clubic.com/05373902-photo-logo-stmicroelectronic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4767" y="5159623"/>
            <a:ext cx="1490329" cy="105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02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In a low-power smart camera, tampering detection is more challenging because:</a:t>
            </a:r>
            <a:endParaRPr lang="it-IT" dirty="0"/>
          </a:p>
          <a:p>
            <a:pPr lvl="1"/>
            <a:r>
              <a:rPr lang="it-IT" dirty="0"/>
              <a:t>Computational constraints</a:t>
            </a:r>
          </a:p>
          <a:p>
            <a:pPr lvl="1"/>
            <a:r>
              <a:rPr lang="it-IT" dirty="0"/>
              <a:t>Very low frame rates  (e.g, &lt; 1 frame per minute</a:t>
            </a:r>
            <a:r>
              <a:rPr lang="it-IT" dirty="0" smtClean="0"/>
              <a:t>)</a:t>
            </a:r>
          </a:p>
          <a:p>
            <a:pPr lvl="1"/>
            <a:r>
              <a:rPr lang="it-IT" dirty="0" smtClean="0"/>
              <a:t>Even in normal conditions, the scene content might change much in between two frames</a:t>
            </a:r>
            <a:endParaRPr lang="it-IT" dirty="0"/>
          </a:p>
          <a:p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Challenges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719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Problem formulation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73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Problem Formulation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066800"/>
                <a:ext cx="4694140" cy="4949825"/>
              </a:xfrm>
            </p:spPr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it-IT" sz="2200" dirty="0" smtClean="0"/>
                  <a:t>Frames acquired at time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sz="2200" dirty="0" smtClean="0"/>
                  <a:t>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b="0" i="1" smtClean="0">
                          <a:latin typeface="Cambria Math" panose="02040503050406030204" pitchFamily="18" charset="0"/>
                        </a:rPr>
                        <m:t>](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it-IT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200" dirty="0" smtClean="0"/>
              </a:p>
              <a:p>
                <a14:m>
                  <m:oMath xmlns:m="http://schemas.openxmlformats.org/officeDocument/2006/math">
                    <m:r>
                      <a:rPr lang="it-IT" sz="22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it-IT" sz="2200" dirty="0"/>
                  <a:t>: pixel’s coordinates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2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it-IT" sz="2200" dirty="0"/>
                  <a:t>: </a:t>
                </a:r>
                <a:r>
                  <a:rPr lang="it-IT" sz="2200" i="1" dirty="0" smtClean="0"/>
                  <a:t>intensity </a:t>
                </a:r>
                <a:r>
                  <a:rPr lang="it-IT" sz="2200" dirty="0"/>
                  <a:t>value of </a:t>
                </a:r>
                <a14:m>
                  <m:oMath xmlns:m="http://schemas.openxmlformats.org/officeDocument/2006/math">
                    <m:r>
                      <a:rPr lang="it-IT" sz="2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200" i="1" dirty="0"/>
                  <a:t>-</a:t>
                </a:r>
                <a:r>
                  <a:rPr lang="it-IT" sz="2200" dirty="0"/>
                  <a:t>th pixel </a:t>
                </a:r>
                <a:r>
                  <a:rPr lang="it-IT" sz="2200" dirty="0" smtClean="0"/>
                  <a:t/>
                </a:r>
                <a:br>
                  <a:rPr lang="it-IT" sz="2200" dirty="0" smtClean="0"/>
                </a:br>
                <a:r>
                  <a:rPr lang="it-IT" sz="2200" dirty="0" smtClean="0"/>
                  <a:t>in frame at time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it-IT" sz="22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22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lit/>
                      </m:rPr>
                      <a:rPr lang="it-IT" sz="2200" b="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it-IT" sz="2200" b="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sz="2200" dirty="0"/>
                  <a:t>: </a:t>
                </a:r>
                <a:r>
                  <a:rPr lang="it-IT" sz="2200" dirty="0" smtClean="0"/>
                  <a:t>degradation operator</a:t>
                </a:r>
              </a:p>
              <a:p>
                <a:endParaRPr lang="it-IT" sz="2200" dirty="0" smtClean="0"/>
              </a:p>
              <a:p>
                <a:pPr lvl="1"/>
                <a:endParaRPr lang="it-IT" sz="2200" dirty="0"/>
              </a:p>
              <a:p>
                <a:pPr lvl="1"/>
                <a:endParaRPr lang="it-IT" sz="2200" dirty="0"/>
              </a:p>
              <a:p>
                <a:pPr lvl="1"/>
                <a:endParaRPr lang="it-IT" sz="2200" b="0" dirty="0" smtClean="0"/>
              </a:p>
              <a:p>
                <a:endParaRPr lang="it-IT" sz="2200" b="0" dirty="0" smtClean="0"/>
              </a:p>
              <a:p>
                <a:pPr lvl="1"/>
                <a:endParaRPr lang="it-IT" sz="22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066800"/>
                <a:ext cx="4694140" cy="4949825"/>
              </a:xfrm>
              <a:blipFill rotWithShape="0">
                <a:blip r:embed="rId3"/>
                <a:stretch>
                  <a:fillRect l="-3636" t="-23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39" y="944563"/>
            <a:ext cx="3656563" cy="274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0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Gaibotti, Marchisio, Sentinelli, Boracchi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Problem Formulation</a:t>
            </a:r>
            <a:endParaRPr 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39" y="944563"/>
            <a:ext cx="3656563" cy="2742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5"/>
              <p:cNvSpPr txBox="1">
                <a:spLocks/>
              </p:cNvSpPr>
              <p:nvPr/>
            </p:nvSpPr>
            <p:spPr bwMode="auto">
              <a:xfrm>
                <a:off x="112734" y="1066800"/>
                <a:ext cx="5191005" cy="49498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2060"/>
                    </a:solidFill>
                    <a:latin typeface="Arial (Corpo)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it-IT" sz="2200" dirty="0" smtClean="0"/>
                  <a:t>Frames acquired at time </a:t>
                </a:r>
                <a14:m>
                  <m:oMath xmlns:m="http://schemas.openxmlformats.org/officeDocument/2006/math">
                    <m:r>
                      <a:rPr lang="it-IT" sz="220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sz="2200" dirty="0" smtClean="0"/>
                  <a:t>: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2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2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2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2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 smtClean="0">
                          <a:latin typeface="Cambria Math" panose="02040503050406030204" pitchFamily="18" charset="0"/>
                        </a:rPr>
                        <m:t>](</m:t>
                      </m:r>
                      <m:r>
                        <a:rPr lang="it-IT" sz="22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it-IT" sz="22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2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it-IT" sz="2200" b="1" dirty="0" smtClean="0"/>
                  <a:t>No tampering: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](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it-IT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2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2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it-IT" sz="22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2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22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200" dirty="0" smtClean="0"/>
              </a:p>
              <a:p>
                <a:pPr marL="45720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it-IT" sz="2200" dirty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 smtClean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endParaRPr lang="it-IT" sz="2200" dirty="0"/>
              </a:p>
            </p:txBody>
          </p:sp>
        </mc:Choice>
        <mc:Fallback xmlns="">
          <p:sp>
            <p:nvSpPr>
              <p:cNvPr id="7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734" y="1066800"/>
                <a:ext cx="5191005" cy="4949825"/>
              </a:xfrm>
              <a:prstGeom prst="rect">
                <a:avLst/>
              </a:prstGeom>
              <a:blipFill rotWithShape="0">
                <a:blip r:embed="rId3"/>
                <a:stretch>
                  <a:fillRect l="-3286" t="-234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926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LINAME" val="ੜੵ੊ੳ੨੺੺ੰ੭ੰ੬੫"/>
  <p:tag name="DATETIME" val="ਿਸ਼ਹ਻ਸ਼ਹ਷ਸ਼ਧਧਸਹੁ਼਽ੈ੔ਧਯ੎੔ਜ਼ਲਹੁ਷ਰ"/>
  <p:tag name="DONEBY" val="ਗ਼ਜ਼੣੨੫੹ੰ੨ੵ੶ਧ੮੨ੰ੩੶੻੻ੰ"/>
  <p:tag name="IPADDRESS" val="ੈ੎ਖ਼਷ੀ਷ਹਿਾ"/>
  <p:tag name="APPVER" val="਺ਵ਷"/>
  <p:tag name="RANDOM" val="7"/>
  <p:tag name="CHECKSUM" val="਼਷ਿ਻"/>
</p:tagLst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15073</TotalTime>
  <Words>1721</Words>
  <Application>Microsoft Office PowerPoint</Application>
  <PresentationFormat>On-screen Show (4:3)</PresentationFormat>
  <Paragraphs>426</Paragraphs>
  <Slides>41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Arial (Corpo)</vt:lpstr>
      <vt:lpstr>Arial (Intestazioni)</vt:lpstr>
      <vt:lpstr>Calibri</vt:lpstr>
      <vt:lpstr>Cambria Math</vt:lpstr>
      <vt:lpstr>Minion Web</vt:lpstr>
      <vt:lpstr>Times New Roman</vt:lpstr>
      <vt:lpstr>Wingdings</vt:lpstr>
      <vt:lpstr>Personalizza struttura</vt:lpstr>
      <vt:lpstr>Default Design</vt:lpstr>
      <vt:lpstr>Acrobat Document</vt:lpstr>
      <vt:lpstr>Tampering Detection in Low-Power Smart Cameras</vt:lpstr>
      <vt:lpstr>Motivation</vt:lpstr>
      <vt:lpstr>Motivation</vt:lpstr>
      <vt:lpstr>Our Goal</vt:lpstr>
      <vt:lpstr>Our Goal</vt:lpstr>
      <vt:lpstr>Challenges</vt:lpstr>
      <vt:lpstr>Problem formulation</vt:lpstr>
      <vt:lpstr>Problem Formulation</vt:lpstr>
      <vt:lpstr>Problem Formulation</vt:lpstr>
      <vt:lpstr>Problem Formulation</vt:lpstr>
      <vt:lpstr>Problem Formulation</vt:lpstr>
      <vt:lpstr>Proposed solution</vt:lpstr>
      <vt:lpstr>Proposed Solution</vt:lpstr>
      <vt:lpstr>Extracted indicators</vt:lpstr>
      <vt:lpstr>Example: camera displacements</vt:lpstr>
      <vt:lpstr>Outlier detection</vt:lpstr>
      <vt:lpstr>Outlier detection</vt:lpstr>
      <vt:lpstr>Detrending</vt:lpstr>
      <vt:lpstr>Example: camera displacements</vt:lpstr>
      <vt:lpstr>Segmentation</vt:lpstr>
      <vt:lpstr>Segmentation</vt:lpstr>
      <vt:lpstr>Segmentation</vt:lpstr>
      <vt:lpstr>Segmentation</vt:lpstr>
      <vt:lpstr>Segmentation</vt:lpstr>
      <vt:lpstr>Segmentation</vt:lpstr>
      <vt:lpstr>Example: camera displacements</vt:lpstr>
      <vt:lpstr>Example: camera displacements</vt:lpstr>
      <vt:lpstr>Example: camera displacements</vt:lpstr>
      <vt:lpstr>Algorithm</vt:lpstr>
      <vt:lpstr>Algorithm</vt:lpstr>
      <vt:lpstr>The parameters</vt:lpstr>
      <vt:lpstr>experiments</vt:lpstr>
      <vt:lpstr>Experiments</vt:lpstr>
      <vt:lpstr>Experiments</vt:lpstr>
      <vt:lpstr>Results</vt:lpstr>
      <vt:lpstr>Results</vt:lpstr>
      <vt:lpstr>Results</vt:lpstr>
      <vt:lpstr>Results</vt:lpstr>
      <vt:lpstr>conclusions</vt:lpstr>
      <vt:lpstr>Conclusions</vt:lpstr>
      <vt:lpstr>Thanks for your attention! Any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Adriano Gaibotti</dc:creator>
  <cp:lastModifiedBy>Paolo Boracchi</cp:lastModifiedBy>
  <cp:revision>398</cp:revision>
  <dcterms:created xsi:type="dcterms:W3CDTF">2015-04-13T08:31:08Z</dcterms:created>
  <dcterms:modified xsi:type="dcterms:W3CDTF">2015-09-28T09:06:04Z</dcterms:modified>
</cp:coreProperties>
</file>